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69" r:id="rId3"/>
    <p:sldId id="257" r:id="rId4"/>
    <p:sldId id="258" r:id="rId5"/>
    <p:sldId id="260" r:id="rId6"/>
    <p:sldId id="259" r:id="rId7"/>
    <p:sldId id="276" r:id="rId8"/>
    <p:sldId id="270" r:id="rId9"/>
    <p:sldId id="272" r:id="rId10"/>
    <p:sldId id="265" r:id="rId11"/>
    <p:sldId id="271" r:id="rId12"/>
    <p:sldId id="273" r:id="rId13"/>
    <p:sldId id="274" r:id="rId14"/>
    <p:sldId id="275" r:id="rId1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50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47BBB35-6280-4A63-AD32-AFCBED838A06}" type="doc">
      <dgm:prSet loTypeId="urn:microsoft.com/office/officeart/2005/8/layout/radial6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CN" altLang="en-US"/>
        </a:p>
      </dgm:t>
    </dgm:pt>
    <dgm:pt modelId="{33493470-3BFC-4BB2-A20C-C69D53984BC3}">
      <dgm:prSet phldrT="[文本]" custT="1"/>
      <dgm:spPr/>
      <dgm:t>
        <a:bodyPr/>
        <a:lstStyle/>
        <a:p>
          <a:r>
            <a:rPr lang="zh-CN" altLang="en-US" sz="2000" b="1" dirty="0" smtClean="0">
              <a:solidFill>
                <a:schemeClr val="tx1"/>
              </a:solidFill>
            </a:rPr>
            <a:t>营收增长</a:t>
          </a:r>
          <a:endParaRPr lang="zh-CN" altLang="en-US" sz="2000" b="1" dirty="0">
            <a:solidFill>
              <a:schemeClr val="tx1"/>
            </a:solidFill>
          </a:endParaRPr>
        </a:p>
      </dgm:t>
    </dgm:pt>
    <dgm:pt modelId="{0219668F-38B2-4347-AAFF-DAC8B22FFE33}" type="parTrans" cxnId="{4772549B-6F15-47BF-8640-5DDE5D87E243}">
      <dgm:prSet/>
      <dgm:spPr/>
      <dgm:t>
        <a:bodyPr/>
        <a:lstStyle/>
        <a:p>
          <a:endParaRPr lang="zh-CN" altLang="en-US" sz="2000" b="1">
            <a:solidFill>
              <a:schemeClr val="tx1"/>
            </a:solidFill>
          </a:endParaRPr>
        </a:p>
      </dgm:t>
    </dgm:pt>
    <dgm:pt modelId="{2C105301-3A1F-49CF-B301-62E451D41C87}" type="sibTrans" cxnId="{4772549B-6F15-47BF-8640-5DDE5D87E243}">
      <dgm:prSet/>
      <dgm:spPr/>
      <dgm:t>
        <a:bodyPr/>
        <a:lstStyle/>
        <a:p>
          <a:endParaRPr lang="zh-CN" altLang="en-US" sz="2000" b="1">
            <a:solidFill>
              <a:schemeClr val="tx1"/>
            </a:solidFill>
          </a:endParaRPr>
        </a:p>
      </dgm:t>
    </dgm:pt>
    <dgm:pt modelId="{FBA3A65B-FDD4-4A7B-BBFC-1E2A64835699}">
      <dgm:prSet phldrT="[文本]" custT="1"/>
      <dgm:spPr/>
      <dgm:t>
        <a:bodyPr/>
        <a:lstStyle/>
        <a:p>
          <a:r>
            <a:rPr lang="zh-CN" altLang="en-US" sz="2000" b="1" dirty="0" smtClean="0">
              <a:solidFill>
                <a:schemeClr val="tx1"/>
              </a:solidFill>
            </a:rPr>
            <a:t>产能增长</a:t>
          </a:r>
          <a:endParaRPr lang="en-US" altLang="zh-CN" sz="2000" b="1" dirty="0" smtClean="0">
            <a:solidFill>
              <a:schemeClr val="tx1"/>
            </a:solidFill>
          </a:endParaRPr>
        </a:p>
        <a:p>
          <a:r>
            <a:rPr lang="en-US" altLang="zh-CN" sz="2000" b="1" dirty="0" smtClean="0">
              <a:solidFill>
                <a:schemeClr val="tx1"/>
              </a:solidFill>
            </a:rPr>
            <a:t>30%</a:t>
          </a:r>
          <a:endParaRPr lang="zh-CN" altLang="en-US" sz="2000" b="1" dirty="0">
            <a:solidFill>
              <a:schemeClr val="tx1"/>
            </a:solidFill>
          </a:endParaRPr>
        </a:p>
      </dgm:t>
    </dgm:pt>
    <dgm:pt modelId="{1108DAD4-C861-4F9D-80F4-CDC48245E900}" type="parTrans" cxnId="{CF88218A-93D1-40E6-85D2-D7752BC0AF0B}">
      <dgm:prSet/>
      <dgm:spPr/>
      <dgm:t>
        <a:bodyPr/>
        <a:lstStyle/>
        <a:p>
          <a:endParaRPr lang="zh-CN" altLang="en-US" sz="2000" b="1">
            <a:solidFill>
              <a:schemeClr val="tx1"/>
            </a:solidFill>
          </a:endParaRPr>
        </a:p>
      </dgm:t>
    </dgm:pt>
    <dgm:pt modelId="{9551DDA5-B322-4C69-B622-0E1E182675DA}" type="sibTrans" cxnId="{CF88218A-93D1-40E6-85D2-D7752BC0AF0B}">
      <dgm:prSet/>
      <dgm:spPr/>
      <dgm:t>
        <a:bodyPr/>
        <a:lstStyle/>
        <a:p>
          <a:endParaRPr lang="zh-CN" altLang="en-US" sz="2000" b="1">
            <a:solidFill>
              <a:schemeClr val="tx1"/>
            </a:solidFill>
          </a:endParaRPr>
        </a:p>
      </dgm:t>
    </dgm:pt>
    <dgm:pt modelId="{420618A5-B5D0-4D50-8D89-1A44C295D060}">
      <dgm:prSet phldrT="[文本]" custT="1"/>
      <dgm:spPr/>
      <dgm:t>
        <a:bodyPr/>
        <a:lstStyle/>
        <a:p>
          <a:r>
            <a:rPr lang="zh-CN" altLang="en-US" sz="2000" b="1" dirty="0" smtClean="0">
              <a:solidFill>
                <a:schemeClr val="tx1"/>
              </a:solidFill>
            </a:rPr>
            <a:t>产量增长</a:t>
          </a:r>
          <a:endParaRPr lang="en-US" altLang="zh-CN" sz="2000" b="1" dirty="0" smtClean="0">
            <a:solidFill>
              <a:schemeClr val="tx1"/>
            </a:solidFill>
          </a:endParaRPr>
        </a:p>
        <a:p>
          <a:r>
            <a:rPr lang="en-US" altLang="zh-CN" sz="2000" b="1" dirty="0" smtClean="0">
              <a:solidFill>
                <a:schemeClr val="tx1"/>
              </a:solidFill>
            </a:rPr>
            <a:t>60%</a:t>
          </a:r>
          <a:endParaRPr lang="zh-CN" altLang="en-US" sz="2000" b="1" dirty="0">
            <a:solidFill>
              <a:schemeClr val="tx1"/>
            </a:solidFill>
          </a:endParaRPr>
        </a:p>
      </dgm:t>
    </dgm:pt>
    <dgm:pt modelId="{72DFAC96-8082-45F1-AD9C-A86EA7878B0A}" type="parTrans" cxnId="{23CD8DEC-84CC-4624-B38B-5F04589BBD32}">
      <dgm:prSet/>
      <dgm:spPr/>
      <dgm:t>
        <a:bodyPr/>
        <a:lstStyle/>
        <a:p>
          <a:endParaRPr lang="zh-CN" altLang="en-US" sz="2000" b="1">
            <a:solidFill>
              <a:schemeClr val="tx1"/>
            </a:solidFill>
          </a:endParaRPr>
        </a:p>
      </dgm:t>
    </dgm:pt>
    <dgm:pt modelId="{A2D48820-5DA8-4B96-99CD-4E94A0B8A26B}" type="sibTrans" cxnId="{23CD8DEC-84CC-4624-B38B-5F04589BBD32}">
      <dgm:prSet/>
      <dgm:spPr/>
      <dgm:t>
        <a:bodyPr/>
        <a:lstStyle/>
        <a:p>
          <a:endParaRPr lang="zh-CN" altLang="en-US" sz="2000" b="1">
            <a:solidFill>
              <a:schemeClr val="tx1"/>
            </a:solidFill>
          </a:endParaRPr>
        </a:p>
      </dgm:t>
    </dgm:pt>
    <dgm:pt modelId="{035A03DA-5E7C-4869-B17F-A5B08ECB2DC4}">
      <dgm:prSet phldrT="[文本]" custT="1"/>
      <dgm:spPr/>
      <dgm:t>
        <a:bodyPr/>
        <a:lstStyle/>
        <a:p>
          <a:r>
            <a:rPr lang="zh-CN" altLang="en-US" sz="2000" b="1" dirty="0" smtClean="0">
              <a:solidFill>
                <a:schemeClr val="tx1"/>
              </a:solidFill>
            </a:rPr>
            <a:t>价格增长</a:t>
          </a:r>
          <a:endParaRPr lang="zh-CN" altLang="en-US" sz="2000" b="1" dirty="0">
            <a:solidFill>
              <a:schemeClr val="tx1"/>
            </a:solidFill>
          </a:endParaRPr>
        </a:p>
      </dgm:t>
    </dgm:pt>
    <dgm:pt modelId="{6ED91BFB-59A9-41B2-AE24-C145EC6ACAA9}" type="parTrans" cxnId="{7D4A5310-EFE5-478F-86E3-30C82D492BCA}">
      <dgm:prSet/>
      <dgm:spPr/>
      <dgm:t>
        <a:bodyPr/>
        <a:lstStyle/>
        <a:p>
          <a:endParaRPr lang="zh-CN" altLang="en-US" sz="2000" b="1">
            <a:solidFill>
              <a:schemeClr val="tx1"/>
            </a:solidFill>
          </a:endParaRPr>
        </a:p>
      </dgm:t>
    </dgm:pt>
    <dgm:pt modelId="{7C9B88F4-08E0-40BB-9E1B-634EA26BFFF1}" type="sibTrans" cxnId="{7D4A5310-EFE5-478F-86E3-30C82D492BCA}">
      <dgm:prSet/>
      <dgm:spPr/>
      <dgm:t>
        <a:bodyPr/>
        <a:lstStyle/>
        <a:p>
          <a:endParaRPr lang="zh-CN" altLang="en-US" sz="2000" b="1">
            <a:solidFill>
              <a:schemeClr val="tx1"/>
            </a:solidFill>
          </a:endParaRPr>
        </a:p>
      </dgm:t>
    </dgm:pt>
    <dgm:pt modelId="{30C9D48E-DEF2-4367-A618-C05EEDCE338A}">
      <dgm:prSet phldrT="[文本]" custT="1"/>
      <dgm:spPr/>
      <dgm:t>
        <a:bodyPr/>
        <a:lstStyle/>
        <a:p>
          <a:r>
            <a:rPr lang="zh-CN" altLang="en-US" sz="2000" b="1" dirty="0" smtClean="0">
              <a:solidFill>
                <a:schemeClr val="tx1"/>
              </a:solidFill>
            </a:rPr>
            <a:t>效率提升</a:t>
          </a:r>
          <a:endParaRPr lang="en-US" altLang="zh-CN" sz="2000" b="1" dirty="0" smtClean="0">
            <a:solidFill>
              <a:schemeClr val="tx1"/>
            </a:solidFill>
          </a:endParaRPr>
        </a:p>
        <a:p>
          <a:r>
            <a:rPr lang="en-US" altLang="zh-CN" sz="2000" b="1" dirty="0" smtClean="0">
              <a:solidFill>
                <a:schemeClr val="tx1"/>
              </a:solidFill>
            </a:rPr>
            <a:t>75%</a:t>
          </a:r>
          <a:endParaRPr lang="zh-CN" altLang="en-US" sz="2000" b="1" dirty="0">
            <a:solidFill>
              <a:schemeClr val="tx1"/>
            </a:solidFill>
          </a:endParaRPr>
        </a:p>
      </dgm:t>
    </dgm:pt>
    <dgm:pt modelId="{FFF4F5E2-1943-461E-86B8-369CD4637A68}" type="parTrans" cxnId="{D5DA583C-DC11-4EF0-8077-15E4C6721824}">
      <dgm:prSet/>
      <dgm:spPr/>
      <dgm:t>
        <a:bodyPr/>
        <a:lstStyle/>
        <a:p>
          <a:endParaRPr lang="zh-CN" altLang="en-US" sz="2000" b="1">
            <a:solidFill>
              <a:schemeClr val="tx1"/>
            </a:solidFill>
          </a:endParaRPr>
        </a:p>
      </dgm:t>
    </dgm:pt>
    <dgm:pt modelId="{C544BB41-CC3D-4B1A-B526-2BA856835436}" type="sibTrans" cxnId="{D5DA583C-DC11-4EF0-8077-15E4C6721824}">
      <dgm:prSet/>
      <dgm:spPr/>
      <dgm:t>
        <a:bodyPr/>
        <a:lstStyle/>
        <a:p>
          <a:endParaRPr lang="zh-CN" altLang="en-US" sz="2000" b="1">
            <a:solidFill>
              <a:schemeClr val="tx1"/>
            </a:solidFill>
          </a:endParaRPr>
        </a:p>
      </dgm:t>
    </dgm:pt>
    <dgm:pt modelId="{022C8948-7E66-4A81-830C-13071AEDABE9}" type="pres">
      <dgm:prSet presAssocID="{547BBB35-6280-4A63-AD32-AFCBED838A06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EE5E9DA-5363-4EFA-B228-3D1A92D45081}" type="pres">
      <dgm:prSet presAssocID="{33493470-3BFC-4BB2-A20C-C69D53984BC3}" presName="centerShape" presStyleLbl="node0" presStyleIdx="0" presStyleCnt="1"/>
      <dgm:spPr/>
      <dgm:t>
        <a:bodyPr/>
        <a:lstStyle/>
        <a:p>
          <a:endParaRPr lang="zh-CN" altLang="en-US"/>
        </a:p>
      </dgm:t>
    </dgm:pt>
    <dgm:pt modelId="{BFFFECA2-5850-43C2-ABF1-C02118B5783E}" type="pres">
      <dgm:prSet presAssocID="{FBA3A65B-FDD4-4A7B-BBFC-1E2A64835699}" presName="node" presStyleLbl="node1" presStyleIdx="0" presStyleCnt="4">
        <dgm:presLayoutVars>
          <dgm:bulletEnabled val="1"/>
        </dgm:presLayoutVars>
      </dgm:prSet>
      <dgm:spPr/>
    </dgm:pt>
    <dgm:pt modelId="{D596C7AF-B0DF-4E83-BABE-6F127D2B56C3}" type="pres">
      <dgm:prSet presAssocID="{FBA3A65B-FDD4-4A7B-BBFC-1E2A64835699}" presName="dummy" presStyleCnt="0"/>
      <dgm:spPr/>
    </dgm:pt>
    <dgm:pt modelId="{BB294E29-4D59-466B-874F-364C0B24DAB5}" type="pres">
      <dgm:prSet presAssocID="{9551DDA5-B322-4C69-B622-0E1E182675DA}" presName="sibTrans" presStyleLbl="sibTrans2D1" presStyleIdx="0" presStyleCnt="4"/>
      <dgm:spPr/>
    </dgm:pt>
    <dgm:pt modelId="{17B65D68-16EE-4D78-BEE0-5C957350E4B1}" type="pres">
      <dgm:prSet presAssocID="{420618A5-B5D0-4D50-8D89-1A44C295D060}" presName="node" presStyleLbl="node1" presStyleIdx="1" presStyleCnt="4">
        <dgm:presLayoutVars>
          <dgm:bulletEnabled val="1"/>
        </dgm:presLayoutVars>
      </dgm:prSet>
      <dgm:spPr/>
    </dgm:pt>
    <dgm:pt modelId="{1A5BA827-AC1E-40D0-9287-A697D8518EF2}" type="pres">
      <dgm:prSet presAssocID="{420618A5-B5D0-4D50-8D89-1A44C295D060}" presName="dummy" presStyleCnt="0"/>
      <dgm:spPr/>
    </dgm:pt>
    <dgm:pt modelId="{2897CBFA-E8A4-4315-8D21-5AC6977A5F95}" type="pres">
      <dgm:prSet presAssocID="{A2D48820-5DA8-4B96-99CD-4E94A0B8A26B}" presName="sibTrans" presStyleLbl="sibTrans2D1" presStyleIdx="1" presStyleCnt="4"/>
      <dgm:spPr/>
    </dgm:pt>
    <dgm:pt modelId="{6C787262-9EB9-4FB3-AFEB-6F2478EA7A86}" type="pres">
      <dgm:prSet presAssocID="{035A03DA-5E7C-4869-B17F-A5B08ECB2DC4}" presName="node" presStyleLbl="node1" presStyleIdx="2" presStyleCnt="4">
        <dgm:presLayoutVars>
          <dgm:bulletEnabled val="1"/>
        </dgm:presLayoutVars>
      </dgm:prSet>
      <dgm:spPr/>
    </dgm:pt>
    <dgm:pt modelId="{28BD7C2C-8235-4094-9960-5546D7CA3449}" type="pres">
      <dgm:prSet presAssocID="{035A03DA-5E7C-4869-B17F-A5B08ECB2DC4}" presName="dummy" presStyleCnt="0"/>
      <dgm:spPr/>
    </dgm:pt>
    <dgm:pt modelId="{79B48B24-73EE-4560-99B8-3EF241389E1E}" type="pres">
      <dgm:prSet presAssocID="{7C9B88F4-08E0-40BB-9E1B-634EA26BFFF1}" presName="sibTrans" presStyleLbl="sibTrans2D1" presStyleIdx="2" presStyleCnt="4"/>
      <dgm:spPr/>
    </dgm:pt>
    <dgm:pt modelId="{DE9590D4-A2C4-4891-A5E7-DF452A651DDC}" type="pres">
      <dgm:prSet presAssocID="{30C9D48E-DEF2-4367-A618-C05EEDCE338A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51B46EC-6890-4512-8840-CE3523271650}" type="pres">
      <dgm:prSet presAssocID="{30C9D48E-DEF2-4367-A618-C05EEDCE338A}" presName="dummy" presStyleCnt="0"/>
      <dgm:spPr/>
    </dgm:pt>
    <dgm:pt modelId="{99A9DF09-9F7D-42DF-B4FD-09DF6FCF503E}" type="pres">
      <dgm:prSet presAssocID="{C544BB41-CC3D-4B1A-B526-2BA856835436}" presName="sibTrans" presStyleLbl="sibTrans2D1" presStyleIdx="3" presStyleCnt="4"/>
      <dgm:spPr/>
    </dgm:pt>
  </dgm:ptLst>
  <dgm:cxnLst>
    <dgm:cxn modelId="{4772549B-6F15-47BF-8640-5DDE5D87E243}" srcId="{547BBB35-6280-4A63-AD32-AFCBED838A06}" destId="{33493470-3BFC-4BB2-A20C-C69D53984BC3}" srcOrd="0" destOrd="0" parTransId="{0219668F-38B2-4347-AAFF-DAC8B22FFE33}" sibTransId="{2C105301-3A1F-49CF-B301-62E451D41C87}"/>
    <dgm:cxn modelId="{F042E72E-41B1-46DD-91FF-2CB890C9368E}" type="presOf" srcId="{420618A5-B5D0-4D50-8D89-1A44C295D060}" destId="{17B65D68-16EE-4D78-BEE0-5C957350E4B1}" srcOrd="0" destOrd="0" presId="urn:microsoft.com/office/officeart/2005/8/layout/radial6"/>
    <dgm:cxn modelId="{86E76312-8E2E-4E80-A33A-A684F16F7D43}" type="presOf" srcId="{FBA3A65B-FDD4-4A7B-BBFC-1E2A64835699}" destId="{BFFFECA2-5850-43C2-ABF1-C02118B5783E}" srcOrd="0" destOrd="0" presId="urn:microsoft.com/office/officeart/2005/8/layout/radial6"/>
    <dgm:cxn modelId="{2BDE59B3-4DAF-4F69-89EA-18916E8A3F55}" type="presOf" srcId="{7C9B88F4-08E0-40BB-9E1B-634EA26BFFF1}" destId="{79B48B24-73EE-4560-99B8-3EF241389E1E}" srcOrd="0" destOrd="0" presId="urn:microsoft.com/office/officeart/2005/8/layout/radial6"/>
    <dgm:cxn modelId="{69B76A2F-1C2F-4865-9D00-719CB2CD0B4D}" type="presOf" srcId="{035A03DA-5E7C-4869-B17F-A5B08ECB2DC4}" destId="{6C787262-9EB9-4FB3-AFEB-6F2478EA7A86}" srcOrd="0" destOrd="0" presId="urn:microsoft.com/office/officeart/2005/8/layout/radial6"/>
    <dgm:cxn modelId="{33DA8AD1-B7C6-4227-BC1D-729EE51F2044}" type="presOf" srcId="{30C9D48E-DEF2-4367-A618-C05EEDCE338A}" destId="{DE9590D4-A2C4-4891-A5E7-DF452A651DDC}" srcOrd="0" destOrd="0" presId="urn:microsoft.com/office/officeart/2005/8/layout/radial6"/>
    <dgm:cxn modelId="{4EB9A3AB-A8E3-48A3-ABD3-97C746B76380}" type="presOf" srcId="{C544BB41-CC3D-4B1A-B526-2BA856835436}" destId="{99A9DF09-9F7D-42DF-B4FD-09DF6FCF503E}" srcOrd="0" destOrd="0" presId="urn:microsoft.com/office/officeart/2005/8/layout/radial6"/>
    <dgm:cxn modelId="{BE442E63-7E0C-4547-931D-B6AE016F9E3D}" type="presOf" srcId="{9551DDA5-B322-4C69-B622-0E1E182675DA}" destId="{BB294E29-4D59-466B-874F-364C0B24DAB5}" srcOrd="0" destOrd="0" presId="urn:microsoft.com/office/officeart/2005/8/layout/radial6"/>
    <dgm:cxn modelId="{D5DA583C-DC11-4EF0-8077-15E4C6721824}" srcId="{33493470-3BFC-4BB2-A20C-C69D53984BC3}" destId="{30C9D48E-DEF2-4367-A618-C05EEDCE338A}" srcOrd="3" destOrd="0" parTransId="{FFF4F5E2-1943-461E-86B8-369CD4637A68}" sibTransId="{C544BB41-CC3D-4B1A-B526-2BA856835436}"/>
    <dgm:cxn modelId="{3FB9D45D-F928-4856-814D-10983AEDCAFC}" type="presOf" srcId="{A2D48820-5DA8-4B96-99CD-4E94A0B8A26B}" destId="{2897CBFA-E8A4-4315-8D21-5AC6977A5F95}" srcOrd="0" destOrd="0" presId="urn:microsoft.com/office/officeart/2005/8/layout/radial6"/>
    <dgm:cxn modelId="{23CD8DEC-84CC-4624-B38B-5F04589BBD32}" srcId="{33493470-3BFC-4BB2-A20C-C69D53984BC3}" destId="{420618A5-B5D0-4D50-8D89-1A44C295D060}" srcOrd="1" destOrd="0" parTransId="{72DFAC96-8082-45F1-AD9C-A86EA7878B0A}" sibTransId="{A2D48820-5DA8-4B96-99CD-4E94A0B8A26B}"/>
    <dgm:cxn modelId="{92DA5CC1-6CF1-40E1-8C21-969655742593}" type="presOf" srcId="{547BBB35-6280-4A63-AD32-AFCBED838A06}" destId="{022C8948-7E66-4A81-830C-13071AEDABE9}" srcOrd="0" destOrd="0" presId="urn:microsoft.com/office/officeart/2005/8/layout/radial6"/>
    <dgm:cxn modelId="{7D4A5310-EFE5-478F-86E3-30C82D492BCA}" srcId="{33493470-3BFC-4BB2-A20C-C69D53984BC3}" destId="{035A03DA-5E7C-4869-B17F-A5B08ECB2DC4}" srcOrd="2" destOrd="0" parTransId="{6ED91BFB-59A9-41B2-AE24-C145EC6ACAA9}" sibTransId="{7C9B88F4-08E0-40BB-9E1B-634EA26BFFF1}"/>
    <dgm:cxn modelId="{CF88218A-93D1-40E6-85D2-D7752BC0AF0B}" srcId="{33493470-3BFC-4BB2-A20C-C69D53984BC3}" destId="{FBA3A65B-FDD4-4A7B-BBFC-1E2A64835699}" srcOrd="0" destOrd="0" parTransId="{1108DAD4-C861-4F9D-80F4-CDC48245E900}" sibTransId="{9551DDA5-B322-4C69-B622-0E1E182675DA}"/>
    <dgm:cxn modelId="{6523486C-CDB1-4A81-85AE-0E479936ABE2}" type="presOf" srcId="{33493470-3BFC-4BB2-A20C-C69D53984BC3}" destId="{2EE5E9DA-5363-4EFA-B228-3D1A92D45081}" srcOrd="0" destOrd="0" presId="urn:microsoft.com/office/officeart/2005/8/layout/radial6"/>
    <dgm:cxn modelId="{F666FC20-F083-4588-8C14-74CDEE1FC2BA}" type="presParOf" srcId="{022C8948-7E66-4A81-830C-13071AEDABE9}" destId="{2EE5E9DA-5363-4EFA-B228-3D1A92D45081}" srcOrd="0" destOrd="0" presId="urn:microsoft.com/office/officeart/2005/8/layout/radial6"/>
    <dgm:cxn modelId="{1CF9D336-BE9E-417E-9C03-135DED20A035}" type="presParOf" srcId="{022C8948-7E66-4A81-830C-13071AEDABE9}" destId="{BFFFECA2-5850-43C2-ABF1-C02118B5783E}" srcOrd="1" destOrd="0" presId="urn:microsoft.com/office/officeart/2005/8/layout/radial6"/>
    <dgm:cxn modelId="{9F44E265-8E8E-42BA-9B5B-C70B708468CF}" type="presParOf" srcId="{022C8948-7E66-4A81-830C-13071AEDABE9}" destId="{D596C7AF-B0DF-4E83-BABE-6F127D2B56C3}" srcOrd="2" destOrd="0" presId="urn:microsoft.com/office/officeart/2005/8/layout/radial6"/>
    <dgm:cxn modelId="{7C3FA563-C882-45CE-9BAB-C9D3D71FB2F2}" type="presParOf" srcId="{022C8948-7E66-4A81-830C-13071AEDABE9}" destId="{BB294E29-4D59-466B-874F-364C0B24DAB5}" srcOrd="3" destOrd="0" presId="urn:microsoft.com/office/officeart/2005/8/layout/radial6"/>
    <dgm:cxn modelId="{EA678E5B-61F3-43C8-B8D3-CD30C5B33491}" type="presParOf" srcId="{022C8948-7E66-4A81-830C-13071AEDABE9}" destId="{17B65D68-16EE-4D78-BEE0-5C957350E4B1}" srcOrd="4" destOrd="0" presId="urn:microsoft.com/office/officeart/2005/8/layout/radial6"/>
    <dgm:cxn modelId="{F194B84C-94EC-4E62-BF17-576F01B8107C}" type="presParOf" srcId="{022C8948-7E66-4A81-830C-13071AEDABE9}" destId="{1A5BA827-AC1E-40D0-9287-A697D8518EF2}" srcOrd="5" destOrd="0" presId="urn:microsoft.com/office/officeart/2005/8/layout/radial6"/>
    <dgm:cxn modelId="{4C978C14-4A8C-4BD4-AE02-C7A5D21D2244}" type="presParOf" srcId="{022C8948-7E66-4A81-830C-13071AEDABE9}" destId="{2897CBFA-E8A4-4315-8D21-5AC6977A5F95}" srcOrd="6" destOrd="0" presId="urn:microsoft.com/office/officeart/2005/8/layout/radial6"/>
    <dgm:cxn modelId="{03C0C6AE-1959-4A9D-B116-D994875C8E88}" type="presParOf" srcId="{022C8948-7E66-4A81-830C-13071AEDABE9}" destId="{6C787262-9EB9-4FB3-AFEB-6F2478EA7A86}" srcOrd="7" destOrd="0" presId="urn:microsoft.com/office/officeart/2005/8/layout/radial6"/>
    <dgm:cxn modelId="{2052C6EE-9BDD-42F6-B43F-EC27F2BD1DF9}" type="presParOf" srcId="{022C8948-7E66-4A81-830C-13071AEDABE9}" destId="{28BD7C2C-8235-4094-9960-5546D7CA3449}" srcOrd="8" destOrd="0" presId="urn:microsoft.com/office/officeart/2005/8/layout/radial6"/>
    <dgm:cxn modelId="{170C0471-B63D-4ADE-91CE-8A0AF4B20B8D}" type="presParOf" srcId="{022C8948-7E66-4A81-830C-13071AEDABE9}" destId="{79B48B24-73EE-4560-99B8-3EF241389E1E}" srcOrd="9" destOrd="0" presId="urn:microsoft.com/office/officeart/2005/8/layout/radial6"/>
    <dgm:cxn modelId="{EF09613B-FB5E-4806-B67D-738B968BEC28}" type="presParOf" srcId="{022C8948-7E66-4A81-830C-13071AEDABE9}" destId="{DE9590D4-A2C4-4891-A5E7-DF452A651DDC}" srcOrd="10" destOrd="0" presId="urn:microsoft.com/office/officeart/2005/8/layout/radial6"/>
    <dgm:cxn modelId="{E643B409-19CC-47C3-8439-FC7A93792E7E}" type="presParOf" srcId="{022C8948-7E66-4A81-830C-13071AEDABE9}" destId="{A51B46EC-6890-4512-8840-CE3523271650}" srcOrd="11" destOrd="0" presId="urn:microsoft.com/office/officeart/2005/8/layout/radial6"/>
    <dgm:cxn modelId="{5967EAE2-75B6-4F75-8808-467E9E1BAB39}" type="presParOf" srcId="{022C8948-7E66-4A81-830C-13071AEDABE9}" destId="{99A9DF09-9F7D-42DF-B4FD-09DF6FCF503E}" srcOrd="12" destOrd="0" presId="urn:microsoft.com/office/officeart/2005/8/layout/radial6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8B5807A-9426-4869-AA81-330746B7A65E}" type="doc">
      <dgm:prSet loTypeId="urn:microsoft.com/office/officeart/2005/8/layout/vList6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CN" altLang="en-US"/>
        </a:p>
      </dgm:t>
    </dgm:pt>
    <dgm:pt modelId="{714E2475-7A2E-40E2-8FE1-82B8CD8397B6}">
      <dgm:prSet phldrT="[文本]" custT="1"/>
      <dgm:spPr/>
      <dgm:t>
        <a:bodyPr/>
        <a:lstStyle/>
        <a:p>
          <a:r>
            <a:rPr lang="zh-CN" altLang="en-US" sz="2400" b="1" dirty="0" smtClean="0">
              <a:solidFill>
                <a:schemeClr val="tx1"/>
              </a:solidFill>
            </a:rPr>
            <a:t>企业数量</a:t>
          </a:r>
          <a:endParaRPr lang="zh-CN" altLang="en-US" sz="2400" b="1" dirty="0">
            <a:solidFill>
              <a:schemeClr val="tx1"/>
            </a:solidFill>
          </a:endParaRPr>
        </a:p>
      </dgm:t>
    </dgm:pt>
    <dgm:pt modelId="{15FF7E1B-1183-4D32-A3C0-92DB368F844F}" type="parTrans" cxnId="{0084F097-C688-4029-846A-D3FF7C225D09}">
      <dgm:prSet/>
      <dgm:spPr/>
      <dgm:t>
        <a:bodyPr/>
        <a:lstStyle/>
        <a:p>
          <a:endParaRPr lang="zh-CN" altLang="en-US" sz="2400" b="1">
            <a:solidFill>
              <a:schemeClr val="tx1"/>
            </a:solidFill>
          </a:endParaRPr>
        </a:p>
      </dgm:t>
    </dgm:pt>
    <dgm:pt modelId="{F7FBB60E-10EA-4677-93C3-6E67A0586247}" type="sibTrans" cxnId="{0084F097-C688-4029-846A-D3FF7C225D09}">
      <dgm:prSet/>
      <dgm:spPr/>
      <dgm:t>
        <a:bodyPr/>
        <a:lstStyle/>
        <a:p>
          <a:endParaRPr lang="zh-CN" altLang="en-US" sz="2400" b="1">
            <a:solidFill>
              <a:schemeClr val="tx1"/>
            </a:solidFill>
          </a:endParaRPr>
        </a:p>
      </dgm:t>
    </dgm:pt>
    <dgm:pt modelId="{93B36B32-5A4E-4F3D-B66F-819D54F382B5}">
      <dgm:prSet phldrT="[文本]" custT="1"/>
      <dgm:spPr/>
      <dgm:t>
        <a:bodyPr/>
        <a:lstStyle/>
        <a:p>
          <a:r>
            <a:rPr lang="zh-CN" altLang="en-US" sz="2400" b="1" dirty="0" smtClean="0">
              <a:solidFill>
                <a:schemeClr val="tx1"/>
              </a:solidFill>
            </a:rPr>
            <a:t>约</a:t>
          </a:r>
          <a:r>
            <a:rPr lang="en-US" sz="2400" b="1" dirty="0" smtClean="0">
              <a:solidFill>
                <a:schemeClr val="tx1"/>
              </a:solidFill>
            </a:rPr>
            <a:t>1/3</a:t>
          </a:r>
          <a:r>
            <a:rPr lang="zh-CN" altLang="en-US" sz="2400" b="1" dirty="0" smtClean="0">
              <a:solidFill>
                <a:schemeClr val="tx1"/>
              </a:solidFill>
            </a:rPr>
            <a:t>的企业拥有贸易性收入</a:t>
          </a:r>
          <a:endParaRPr lang="zh-CN" altLang="en-US" sz="2400" b="1" dirty="0">
            <a:solidFill>
              <a:schemeClr val="tx1"/>
            </a:solidFill>
          </a:endParaRPr>
        </a:p>
      </dgm:t>
    </dgm:pt>
    <dgm:pt modelId="{98A60601-5833-4341-98DC-E384923093A7}" type="parTrans" cxnId="{1F80401F-7FD5-480A-895A-BFFF9761EECA}">
      <dgm:prSet/>
      <dgm:spPr/>
      <dgm:t>
        <a:bodyPr/>
        <a:lstStyle/>
        <a:p>
          <a:endParaRPr lang="zh-CN" altLang="en-US" sz="2400" b="1">
            <a:solidFill>
              <a:schemeClr val="tx1"/>
            </a:solidFill>
          </a:endParaRPr>
        </a:p>
      </dgm:t>
    </dgm:pt>
    <dgm:pt modelId="{E99946DB-9904-4EAD-8724-9B933A3F64BB}" type="sibTrans" cxnId="{1F80401F-7FD5-480A-895A-BFFF9761EECA}">
      <dgm:prSet/>
      <dgm:spPr/>
      <dgm:t>
        <a:bodyPr/>
        <a:lstStyle/>
        <a:p>
          <a:endParaRPr lang="zh-CN" altLang="en-US" sz="2400" b="1">
            <a:solidFill>
              <a:schemeClr val="tx1"/>
            </a:solidFill>
          </a:endParaRPr>
        </a:p>
      </dgm:t>
    </dgm:pt>
    <dgm:pt modelId="{9F2A61AF-705F-4FA2-8513-4DF32DF40851}">
      <dgm:prSet phldrT="[文本]" custT="1"/>
      <dgm:spPr/>
      <dgm:t>
        <a:bodyPr/>
        <a:lstStyle/>
        <a:p>
          <a:r>
            <a:rPr lang="zh-CN" altLang="en-US" sz="2400" b="1" dirty="0" smtClean="0">
              <a:solidFill>
                <a:schemeClr val="tx1"/>
              </a:solidFill>
            </a:rPr>
            <a:t>占比</a:t>
          </a:r>
          <a:endParaRPr lang="zh-CN" altLang="en-US" sz="2400" b="1" dirty="0">
            <a:solidFill>
              <a:schemeClr val="tx1"/>
            </a:solidFill>
          </a:endParaRPr>
        </a:p>
      </dgm:t>
    </dgm:pt>
    <dgm:pt modelId="{6604AC35-60DA-47DF-B150-15470B5730AB}" type="parTrans" cxnId="{1AB25485-9748-4263-B14C-50A9463CEDCA}">
      <dgm:prSet/>
      <dgm:spPr/>
      <dgm:t>
        <a:bodyPr/>
        <a:lstStyle/>
        <a:p>
          <a:endParaRPr lang="zh-CN" altLang="en-US" sz="2400" b="1">
            <a:solidFill>
              <a:schemeClr val="tx1"/>
            </a:solidFill>
          </a:endParaRPr>
        </a:p>
      </dgm:t>
    </dgm:pt>
    <dgm:pt modelId="{E2B351F0-F096-4530-BB24-E83EF4EB26D5}" type="sibTrans" cxnId="{1AB25485-9748-4263-B14C-50A9463CEDCA}">
      <dgm:prSet/>
      <dgm:spPr/>
      <dgm:t>
        <a:bodyPr/>
        <a:lstStyle/>
        <a:p>
          <a:endParaRPr lang="zh-CN" altLang="en-US" sz="2400" b="1">
            <a:solidFill>
              <a:schemeClr val="tx1"/>
            </a:solidFill>
          </a:endParaRPr>
        </a:p>
      </dgm:t>
    </dgm:pt>
    <dgm:pt modelId="{82BDBC4B-1999-4AB6-A86F-6C8679C4F6D7}">
      <dgm:prSet phldrT="[文本]" custT="1"/>
      <dgm:spPr/>
      <dgm:t>
        <a:bodyPr/>
        <a:lstStyle/>
        <a:p>
          <a:r>
            <a:rPr lang="zh-CN" altLang="en-US" sz="2400" b="1" dirty="0" smtClean="0">
              <a:solidFill>
                <a:schemeClr val="tx1"/>
              </a:solidFill>
            </a:rPr>
            <a:t>贸易性收入合计占比与上年相比上升了</a:t>
          </a:r>
          <a:r>
            <a:rPr lang="en-US" sz="2400" b="1" dirty="0" smtClean="0">
              <a:solidFill>
                <a:schemeClr val="tx1"/>
              </a:solidFill>
            </a:rPr>
            <a:t>0.2</a:t>
          </a:r>
          <a:r>
            <a:rPr lang="zh-CN" altLang="en-US" sz="2400" b="1" dirty="0" smtClean="0">
              <a:solidFill>
                <a:schemeClr val="tx1"/>
              </a:solidFill>
            </a:rPr>
            <a:t>个百分点；</a:t>
          </a:r>
          <a:endParaRPr lang="zh-CN" altLang="en-US" sz="2400" b="1" dirty="0">
            <a:solidFill>
              <a:schemeClr val="tx1"/>
            </a:solidFill>
          </a:endParaRPr>
        </a:p>
      </dgm:t>
    </dgm:pt>
    <dgm:pt modelId="{3549C6FB-BE8F-4114-BEA9-D52B42AC4D3C}" type="parTrans" cxnId="{B84797BA-EF76-4422-AE91-F3793290DCE8}">
      <dgm:prSet/>
      <dgm:spPr/>
      <dgm:t>
        <a:bodyPr/>
        <a:lstStyle/>
        <a:p>
          <a:endParaRPr lang="zh-CN" altLang="en-US" sz="2400" b="1">
            <a:solidFill>
              <a:schemeClr val="tx1"/>
            </a:solidFill>
          </a:endParaRPr>
        </a:p>
      </dgm:t>
    </dgm:pt>
    <dgm:pt modelId="{657D1004-F06A-4AEA-BD03-F4AF148A24A5}" type="sibTrans" cxnId="{B84797BA-EF76-4422-AE91-F3793290DCE8}">
      <dgm:prSet/>
      <dgm:spPr/>
      <dgm:t>
        <a:bodyPr/>
        <a:lstStyle/>
        <a:p>
          <a:endParaRPr lang="zh-CN" altLang="en-US" sz="2400" b="1">
            <a:solidFill>
              <a:schemeClr val="tx1"/>
            </a:solidFill>
          </a:endParaRPr>
        </a:p>
      </dgm:t>
    </dgm:pt>
    <dgm:pt modelId="{754BCDE3-E8A5-499C-980B-E5C8F4F9BEEF}">
      <dgm:prSet phldrT="[文本]" custT="1"/>
      <dgm:spPr/>
      <dgm:t>
        <a:bodyPr/>
        <a:lstStyle/>
        <a:p>
          <a:r>
            <a:rPr lang="zh-CN" altLang="en-US" sz="2400" b="1" dirty="0" smtClean="0">
              <a:solidFill>
                <a:schemeClr val="tx1"/>
              </a:solidFill>
            </a:rPr>
            <a:t>同比增速</a:t>
          </a:r>
          <a:endParaRPr lang="zh-CN" altLang="en-US" sz="2400" b="1" dirty="0">
            <a:solidFill>
              <a:schemeClr val="tx1"/>
            </a:solidFill>
          </a:endParaRPr>
        </a:p>
      </dgm:t>
    </dgm:pt>
    <dgm:pt modelId="{D8725253-3B62-4DC6-B766-9041FFF718EA}" type="parTrans" cxnId="{3C9C8337-2C98-4DC0-BB8D-B82C0C87F4E8}">
      <dgm:prSet/>
      <dgm:spPr/>
      <dgm:t>
        <a:bodyPr/>
        <a:lstStyle/>
        <a:p>
          <a:endParaRPr lang="zh-CN" altLang="en-US" sz="2400" b="1">
            <a:solidFill>
              <a:schemeClr val="tx1"/>
            </a:solidFill>
          </a:endParaRPr>
        </a:p>
      </dgm:t>
    </dgm:pt>
    <dgm:pt modelId="{59A00D5C-6942-4B09-987D-AD02162457F0}" type="sibTrans" cxnId="{3C9C8337-2C98-4DC0-BB8D-B82C0C87F4E8}">
      <dgm:prSet/>
      <dgm:spPr/>
      <dgm:t>
        <a:bodyPr/>
        <a:lstStyle/>
        <a:p>
          <a:endParaRPr lang="zh-CN" altLang="en-US" sz="2400" b="1">
            <a:solidFill>
              <a:schemeClr val="tx1"/>
            </a:solidFill>
          </a:endParaRPr>
        </a:p>
      </dgm:t>
    </dgm:pt>
    <dgm:pt modelId="{21D85915-1327-4F6A-8A60-23B01A7BE9B4}">
      <dgm:prSet custT="1"/>
      <dgm:spPr/>
      <dgm:t>
        <a:bodyPr/>
        <a:lstStyle/>
        <a:p>
          <a:r>
            <a:rPr lang="zh-CN" altLang="en-US" sz="2400" b="1" dirty="0" smtClean="0">
              <a:solidFill>
                <a:schemeClr val="tx1"/>
              </a:solidFill>
            </a:rPr>
            <a:t>贸易性收入合计同比增长</a:t>
          </a:r>
          <a:r>
            <a:rPr lang="en-US" sz="2400" b="1" dirty="0" smtClean="0">
              <a:solidFill>
                <a:schemeClr val="tx1"/>
              </a:solidFill>
            </a:rPr>
            <a:t>8.8%</a:t>
          </a:r>
          <a:r>
            <a:rPr lang="zh-CN" altLang="en-US" sz="2400" b="1" dirty="0" smtClean="0">
              <a:solidFill>
                <a:schemeClr val="tx1"/>
              </a:solidFill>
            </a:rPr>
            <a:t>，高于生产性收入增速</a:t>
          </a:r>
          <a:r>
            <a:rPr lang="en-US" sz="2400" b="1" dirty="0" smtClean="0">
              <a:solidFill>
                <a:schemeClr val="tx1"/>
              </a:solidFill>
            </a:rPr>
            <a:t>1.2</a:t>
          </a:r>
          <a:r>
            <a:rPr lang="zh-CN" altLang="en-US" sz="2400" b="1" dirty="0" smtClean="0">
              <a:solidFill>
                <a:schemeClr val="tx1"/>
              </a:solidFill>
            </a:rPr>
            <a:t>个百分点。</a:t>
          </a:r>
          <a:endParaRPr lang="zh-CN" altLang="en-US" sz="2400" b="1" dirty="0">
            <a:solidFill>
              <a:schemeClr val="tx1"/>
            </a:solidFill>
          </a:endParaRPr>
        </a:p>
      </dgm:t>
    </dgm:pt>
    <dgm:pt modelId="{D2B75EA7-E3EC-4CBA-A256-F7B29064384F}" type="parTrans" cxnId="{C7F894C4-54EA-4EF4-A07F-FF4A247AF3E2}">
      <dgm:prSet/>
      <dgm:spPr/>
      <dgm:t>
        <a:bodyPr/>
        <a:lstStyle/>
        <a:p>
          <a:endParaRPr lang="zh-CN" altLang="en-US" sz="2400" b="1">
            <a:solidFill>
              <a:schemeClr val="tx1"/>
            </a:solidFill>
          </a:endParaRPr>
        </a:p>
      </dgm:t>
    </dgm:pt>
    <dgm:pt modelId="{3B4EB33A-D3B0-4087-8B29-6CA79C5B5718}" type="sibTrans" cxnId="{C7F894C4-54EA-4EF4-A07F-FF4A247AF3E2}">
      <dgm:prSet/>
      <dgm:spPr/>
      <dgm:t>
        <a:bodyPr/>
        <a:lstStyle/>
        <a:p>
          <a:endParaRPr lang="zh-CN" altLang="en-US" sz="2400" b="1">
            <a:solidFill>
              <a:schemeClr val="tx1"/>
            </a:solidFill>
          </a:endParaRPr>
        </a:p>
      </dgm:t>
    </dgm:pt>
    <dgm:pt modelId="{221F99F5-4FAE-4702-98AF-0D2F8CE74201}" type="pres">
      <dgm:prSet presAssocID="{58B5807A-9426-4869-AA81-330746B7A65E}" presName="Name0" presStyleCnt="0">
        <dgm:presLayoutVars>
          <dgm:dir/>
          <dgm:animLvl val="lvl"/>
          <dgm:resizeHandles/>
        </dgm:presLayoutVars>
      </dgm:prSet>
      <dgm:spPr/>
    </dgm:pt>
    <dgm:pt modelId="{54A8E1DA-E047-47F6-B3C6-8E69CD391850}" type="pres">
      <dgm:prSet presAssocID="{714E2475-7A2E-40E2-8FE1-82B8CD8397B6}" presName="linNode" presStyleCnt="0"/>
      <dgm:spPr/>
    </dgm:pt>
    <dgm:pt modelId="{41A47659-8654-4D3A-96D9-99B59EF746CF}" type="pres">
      <dgm:prSet presAssocID="{714E2475-7A2E-40E2-8FE1-82B8CD8397B6}" presName="parentShp" presStyleLbl="node1" presStyleIdx="0" presStyleCnt="3" custLinFactNeighborX="-195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3633EA8-D843-479F-BE9E-68DD8EDB8343}" type="pres">
      <dgm:prSet presAssocID="{714E2475-7A2E-40E2-8FE1-82B8CD8397B6}" presName="childShp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D74C9D1-963A-4BB4-84E0-8FAF541E1076}" type="pres">
      <dgm:prSet presAssocID="{F7FBB60E-10EA-4677-93C3-6E67A0586247}" presName="spacing" presStyleCnt="0"/>
      <dgm:spPr/>
    </dgm:pt>
    <dgm:pt modelId="{A8CB2406-0736-4E91-B017-765205DBAAEB}" type="pres">
      <dgm:prSet presAssocID="{9F2A61AF-705F-4FA2-8513-4DF32DF40851}" presName="linNode" presStyleCnt="0"/>
      <dgm:spPr/>
    </dgm:pt>
    <dgm:pt modelId="{1429BE80-4006-4D7B-A2CA-DC73CEC5653F}" type="pres">
      <dgm:prSet presAssocID="{9F2A61AF-705F-4FA2-8513-4DF32DF40851}" presName="parent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7EA32CC-63CF-4241-8720-16F6EEB3449F}" type="pres">
      <dgm:prSet presAssocID="{9F2A61AF-705F-4FA2-8513-4DF32DF40851}" presName="childShp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B4B3E2B-2544-44E9-9EC2-6F42CAC506A0}" type="pres">
      <dgm:prSet presAssocID="{E2B351F0-F096-4530-BB24-E83EF4EB26D5}" presName="spacing" presStyleCnt="0"/>
      <dgm:spPr/>
    </dgm:pt>
    <dgm:pt modelId="{B5DF2381-7918-42DD-9AE7-5AD2129AC6BC}" type="pres">
      <dgm:prSet presAssocID="{754BCDE3-E8A5-499C-980B-E5C8F4F9BEEF}" presName="linNode" presStyleCnt="0"/>
      <dgm:spPr/>
    </dgm:pt>
    <dgm:pt modelId="{4296C039-40C0-4BA9-8A40-E026C5CF0C72}" type="pres">
      <dgm:prSet presAssocID="{754BCDE3-E8A5-499C-980B-E5C8F4F9BEEF}" presName="parentShp" presStyleLbl="node1" presStyleIdx="2" presStyleCnt="3">
        <dgm:presLayoutVars>
          <dgm:bulletEnabled val="1"/>
        </dgm:presLayoutVars>
      </dgm:prSet>
      <dgm:spPr/>
    </dgm:pt>
    <dgm:pt modelId="{9D63011E-329C-43E4-8069-6611557BC2D6}" type="pres">
      <dgm:prSet presAssocID="{754BCDE3-E8A5-499C-980B-E5C8F4F9BEEF}" presName="childShp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5649AA64-DEF4-42AA-B2E2-16CA0CCD0938}" type="presOf" srcId="{754BCDE3-E8A5-499C-980B-E5C8F4F9BEEF}" destId="{4296C039-40C0-4BA9-8A40-E026C5CF0C72}" srcOrd="0" destOrd="0" presId="urn:microsoft.com/office/officeart/2005/8/layout/vList6"/>
    <dgm:cxn modelId="{CCAD5D13-7AAB-4386-9913-9568D4B1E524}" type="presOf" srcId="{58B5807A-9426-4869-AA81-330746B7A65E}" destId="{221F99F5-4FAE-4702-98AF-0D2F8CE74201}" srcOrd="0" destOrd="0" presId="urn:microsoft.com/office/officeart/2005/8/layout/vList6"/>
    <dgm:cxn modelId="{1F80401F-7FD5-480A-895A-BFFF9761EECA}" srcId="{714E2475-7A2E-40E2-8FE1-82B8CD8397B6}" destId="{93B36B32-5A4E-4F3D-B66F-819D54F382B5}" srcOrd="0" destOrd="0" parTransId="{98A60601-5833-4341-98DC-E384923093A7}" sibTransId="{E99946DB-9904-4EAD-8724-9B933A3F64BB}"/>
    <dgm:cxn modelId="{AB4C57AA-A605-42DA-BF61-6942FDFB9A9C}" type="presOf" srcId="{714E2475-7A2E-40E2-8FE1-82B8CD8397B6}" destId="{41A47659-8654-4D3A-96D9-99B59EF746CF}" srcOrd="0" destOrd="0" presId="urn:microsoft.com/office/officeart/2005/8/layout/vList6"/>
    <dgm:cxn modelId="{C7F894C4-54EA-4EF4-A07F-FF4A247AF3E2}" srcId="{754BCDE3-E8A5-499C-980B-E5C8F4F9BEEF}" destId="{21D85915-1327-4F6A-8A60-23B01A7BE9B4}" srcOrd="0" destOrd="0" parTransId="{D2B75EA7-E3EC-4CBA-A256-F7B29064384F}" sibTransId="{3B4EB33A-D3B0-4087-8B29-6CA79C5B5718}"/>
    <dgm:cxn modelId="{0084F097-C688-4029-846A-D3FF7C225D09}" srcId="{58B5807A-9426-4869-AA81-330746B7A65E}" destId="{714E2475-7A2E-40E2-8FE1-82B8CD8397B6}" srcOrd="0" destOrd="0" parTransId="{15FF7E1B-1183-4D32-A3C0-92DB368F844F}" sibTransId="{F7FBB60E-10EA-4677-93C3-6E67A0586247}"/>
    <dgm:cxn modelId="{B84797BA-EF76-4422-AE91-F3793290DCE8}" srcId="{9F2A61AF-705F-4FA2-8513-4DF32DF40851}" destId="{82BDBC4B-1999-4AB6-A86F-6C8679C4F6D7}" srcOrd="0" destOrd="0" parTransId="{3549C6FB-BE8F-4114-BEA9-D52B42AC4D3C}" sibTransId="{657D1004-F06A-4AEA-BD03-F4AF148A24A5}"/>
    <dgm:cxn modelId="{12850FAB-696F-49D3-A56F-F4E1C430F914}" type="presOf" srcId="{9F2A61AF-705F-4FA2-8513-4DF32DF40851}" destId="{1429BE80-4006-4D7B-A2CA-DC73CEC5653F}" srcOrd="0" destOrd="0" presId="urn:microsoft.com/office/officeart/2005/8/layout/vList6"/>
    <dgm:cxn modelId="{1DC2AD48-38F8-4B97-AF79-F840A509D899}" type="presOf" srcId="{82BDBC4B-1999-4AB6-A86F-6C8679C4F6D7}" destId="{57EA32CC-63CF-4241-8720-16F6EEB3449F}" srcOrd="0" destOrd="0" presId="urn:microsoft.com/office/officeart/2005/8/layout/vList6"/>
    <dgm:cxn modelId="{FDD39EDF-A105-4234-8626-D60024AF6996}" type="presOf" srcId="{21D85915-1327-4F6A-8A60-23B01A7BE9B4}" destId="{9D63011E-329C-43E4-8069-6611557BC2D6}" srcOrd="0" destOrd="0" presId="urn:microsoft.com/office/officeart/2005/8/layout/vList6"/>
    <dgm:cxn modelId="{1AB25485-9748-4263-B14C-50A9463CEDCA}" srcId="{58B5807A-9426-4869-AA81-330746B7A65E}" destId="{9F2A61AF-705F-4FA2-8513-4DF32DF40851}" srcOrd="1" destOrd="0" parTransId="{6604AC35-60DA-47DF-B150-15470B5730AB}" sibTransId="{E2B351F0-F096-4530-BB24-E83EF4EB26D5}"/>
    <dgm:cxn modelId="{3C9C8337-2C98-4DC0-BB8D-B82C0C87F4E8}" srcId="{58B5807A-9426-4869-AA81-330746B7A65E}" destId="{754BCDE3-E8A5-499C-980B-E5C8F4F9BEEF}" srcOrd="2" destOrd="0" parTransId="{D8725253-3B62-4DC6-B766-9041FFF718EA}" sibTransId="{59A00D5C-6942-4B09-987D-AD02162457F0}"/>
    <dgm:cxn modelId="{E989954E-AB98-4E11-8FB8-EA37F89E2426}" type="presOf" srcId="{93B36B32-5A4E-4F3D-B66F-819D54F382B5}" destId="{C3633EA8-D843-479F-BE9E-68DD8EDB8343}" srcOrd="0" destOrd="0" presId="urn:microsoft.com/office/officeart/2005/8/layout/vList6"/>
    <dgm:cxn modelId="{7E791F41-4570-4A54-8EFE-666F4955FB3B}" type="presParOf" srcId="{221F99F5-4FAE-4702-98AF-0D2F8CE74201}" destId="{54A8E1DA-E047-47F6-B3C6-8E69CD391850}" srcOrd="0" destOrd="0" presId="urn:microsoft.com/office/officeart/2005/8/layout/vList6"/>
    <dgm:cxn modelId="{24A329D8-E3CF-4A2A-B1AF-75B45F19BC05}" type="presParOf" srcId="{54A8E1DA-E047-47F6-B3C6-8E69CD391850}" destId="{41A47659-8654-4D3A-96D9-99B59EF746CF}" srcOrd="0" destOrd="0" presId="urn:microsoft.com/office/officeart/2005/8/layout/vList6"/>
    <dgm:cxn modelId="{F87EF7C2-20FD-4CCD-A2B2-40381719B0A3}" type="presParOf" srcId="{54A8E1DA-E047-47F6-B3C6-8E69CD391850}" destId="{C3633EA8-D843-479F-BE9E-68DD8EDB8343}" srcOrd="1" destOrd="0" presId="urn:microsoft.com/office/officeart/2005/8/layout/vList6"/>
    <dgm:cxn modelId="{FFFD43AC-00F2-4920-8312-73ADB03F265A}" type="presParOf" srcId="{221F99F5-4FAE-4702-98AF-0D2F8CE74201}" destId="{AD74C9D1-963A-4BB4-84E0-8FAF541E1076}" srcOrd="1" destOrd="0" presId="urn:microsoft.com/office/officeart/2005/8/layout/vList6"/>
    <dgm:cxn modelId="{41CF1A31-5BB4-4D4E-8D82-D7962DBBEEED}" type="presParOf" srcId="{221F99F5-4FAE-4702-98AF-0D2F8CE74201}" destId="{A8CB2406-0736-4E91-B017-765205DBAAEB}" srcOrd="2" destOrd="0" presId="urn:microsoft.com/office/officeart/2005/8/layout/vList6"/>
    <dgm:cxn modelId="{D6127C95-311B-4F3A-9A06-10BF2833A97C}" type="presParOf" srcId="{A8CB2406-0736-4E91-B017-765205DBAAEB}" destId="{1429BE80-4006-4D7B-A2CA-DC73CEC5653F}" srcOrd="0" destOrd="0" presId="urn:microsoft.com/office/officeart/2005/8/layout/vList6"/>
    <dgm:cxn modelId="{06178278-ADCF-489A-8AE4-9391CD74B8BC}" type="presParOf" srcId="{A8CB2406-0736-4E91-B017-765205DBAAEB}" destId="{57EA32CC-63CF-4241-8720-16F6EEB3449F}" srcOrd="1" destOrd="0" presId="urn:microsoft.com/office/officeart/2005/8/layout/vList6"/>
    <dgm:cxn modelId="{A0A91790-DDE7-49A1-A761-26A0040B0776}" type="presParOf" srcId="{221F99F5-4FAE-4702-98AF-0D2F8CE74201}" destId="{EB4B3E2B-2544-44E9-9EC2-6F42CAC506A0}" srcOrd="3" destOrd="0" presId="urn:microsoft.com/office/officeart/2005/8/layout/vList6"/>
    <dgm:cxn modelId="{68DFE358-4F49-426F-86BA-C1140F8DFF78}" type="presParOf" srcId="{221F99F5-4FAE-4702-98AF-0D2F8CE74201}" destId="{B5DF2381-7918-42DD-9AE7-5AD2129AC6BC}" srcOrd="4" destOrd="0" presId="urn:microsoft.com/office/officeart/2005/8/layout/vList6"/>
    <dgm:cxn modelId="{AF6341D1-1CAD-416B-AEB4-C5BCC4006B2D}" type="presParOf" srcId="{B5DF2381-7918-42DD-9AE7-5AD2129AC6BC}" destId="{4296C039-40C0-4BA9-8A40-E026C5CF0C72}" srcOrd="0" destOrd="0" presId="urn:microsoft.com/office/officeart/2005/8/layout/vList6"/>
    <dgm:cxn modelId="{60F17743-87E5-4DEA-A58A-2F246549CBD7}" type="presParOf" srcId="{B5DF2381-7918-42DD-9AE7-5AD2129AC6BC}" destId="{9D63011E-329C-43E4-8069-6611557BC2D6}" srcOrd="1" destOrd="0" presId="urn:microsoft.com/office/officeart/2005/8/layout/vList6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525C57-B5CB-4AD1-AE47-882E22BD4BE1}" type="datetimeFigureOut">
              <a:rPr lang="zh-CN" altLang="en-US" smtClean="0"/>
              <a:t>2019/6/17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76DA13-8763-42E6-A243-8EDCBC05CFD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0D43CF-D7E7-47A6-AF4C-8748CF88E931}" type="datetimeFigureOut">
              <a:rPr lang="zh-CN" altLang="en-US" smtClean="0"/>
              <a:t>2019/6/17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06C65D-1E8B-4F7E-81CA-A6BF0F43B62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06C65D-1E8B-4F7E-81CA-A6BF0F43B625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2019/6/17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2019/6/17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2019/6/17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2019/6/17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2019/6/17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2019/6/17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2019/6/17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2019/6/17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2019/6/17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2019/6/17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2019/6/17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2019/6/17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85720" y="571480"/>
            <a:ext cx="8501122" cy="35719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/>
              <a:t>2018</a:t>
            </a:r>
            <a:r>
              <a:rPr lang="zh-CN" altLang="en-US" dirty="0" smtClean="0"/>
              <a:t>年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zh-CN" altLang="en-US" b="1" dirty="0" smtClean="0"/>
              <a:t>棉纺织行业主营业务收入</a:t>
            </a:r>
            <a:r>
              <a:rPr lang="en-US" altLang="zh-CN" b="1" dirty="0" smtClean="0"/>
              <a:t/>
            </a:r>
            <a:br>
              <a:rPr lang="en-US" altLang="zh-CN" b="1" dirty="0" smtClean="0"/>
            </a:br>
            <a:r>
              <a:rPr lang="zh-CN" altLang="en-US" b="1" dirty="0" smtClean="0"/>
              <a:t>百强企业分析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5500702"/>
            <a:ext cx="6772300" cy="85725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/>
              <a:t>2019</a:t>
            </a:r>
            <a:r>
              <a:rPr lang="zh-CN" altLang="en-US" sz="2400" dirty="0" smtClean="0"/>
              <a:t>年</a:t>
            </a:r>
            <a:r>
              <a:rPr lang="en-US" altLang="zh-CN" sz="2400" dirty="0" smtClean="0"/>
              <a:t>6</a:t>
            </a:r>
            <a:r>
              <a:rPr lang="zh-CN" altLang="en-US" sz="2400" dirty="0" smtClean="0"/>
              <a:t>月</a:t>
            </a:r>
            <a:endParaRPr lang="zh-CN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285852" y="2071678"/>
            <a:ext cx="6500858" cy="2786082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3200" dirty="0" smtClean="0"/>
              <a:t>1</a:t>
            </a:r>
            <a:r>
              <a:rPr lang="zh-CN" altLang="en-US" sz="3200" dirty="0" smtClean="0"/>
              <a:t>、</a:t>
            </a:r>
            <a:r>
              <a:rPr lang="zh-CN" altLang="en-US" sz="3200" b="1" dirty="0" smtClean="0">
                <a:latin typeface="+mn-ea"/>
                <a:ea typeface="+mn-ea"/>
              </a:rPr>
              <a:t>企业类型</a:t>
            </a:r>
            <a:r>
              <a:rPr lang="en-US" altLang="zh-CN" sz="3200" b="1" dirty="0" smtClean="0">
                <a:latin typeface="+mn-ea"/>
                <a:ea typeface="+mn-ea"/>
              </a:rPr>
              <a:t/>
            </a:r>
            <a:br>
              <a:rPr lang="en-US" altLang="zh-CN" sz="3200" b="1" dirty="0" smtClean="0">
                <a:latin typeface="+mn-ea"/>
                <a:ea typeface="+mn-ea"/>
              </a:rPr>
            </a:br>
            <a:r>
              <a:rPr lang="en-US" altLang="zh-CN" sz="3200" b="1" dirty="0" smtClean="0">
                <a:latin typeface="+mn-ea"/>
                <a:ea typeface="+mn-ea"/>
              </a:rPr>
              <a:t>2</a:t>
            </a:r>
            <a:r>
              <a:rPr lang="zh-CN" altLang="en-US" sz="3200" b="1" dirty="0" smtClean="0">
                <a:latin typeface="+mn-ea"/>
                <a:ea typeface="+mn-ea"/>
              </a:rPr>
              <a:t>、</a:t>
            </a:r>
            <a:r>
              <a:rPr lang="zh-CN" altLang="en-US" sz="3200" b="1" dirty="0" smtClean="0">
                <a:latin typeface="+mn-ea"/>
                <a:ea typeface="+mn-ea"/>
              </a:rPr>
              <a:t>区域</a:t>
            </a:r>
            <a:r>
              <a:rPr lang="zh-CN" altLang="en-US" sz="3200" b="1" dirty="0" smtClean="0">
                <a:latin typeface="+mn-ea"/>
                <a:ea typeface="+mn-ea"/>
              </a:rPr>
              <a:t>分布</a:t>
            </a:r>
            <a:r>
              <a:rPr lang="en-US" altLang="zh-CN" sz="3200" b="1" dirty="0" smtClean="0">
                <a:latin typeface="+mn-ea"/>
                <a:ea typeface="+mn-ea"/>
              </a:rPr>
              <a:t/>
            </a:r>
            <a:br>
              <a:rPr lang="en-US" altLang="zh-CN" sz="3200" b="1" dirty="0" smtClean="0">
                <a:latin typeface="+mn-ea"/>
                <a:ea typeface="+mn-ea"/>
              </a:rPr>
            </a:br>
            <a:r>
              <a:rPr lang="en-US" altLang="zh-CN" sz="3200" b="1" dirty="0" smtClean="0">
                <a:latin typeface="+mn-ea"/>
                <a:ea typeface="+mn-ea"/>
              </a:rPr>
              <a:t>3</a:t>
            </a:r>
            <a:r>
              <a:rPr lang="zh-CN" altLang="en-US" sz="3200" b="1" dirty="0" smtClean="0">
                <a:latin typeface="+mn-ea"/>
                <a:ea typeface="+mn-ea"/>
              </a:rPr>
              <a:t>、总体规模</a:t>
            </a:r>
            <a:endParaRPr lang="zh-CN" altLang="en-US" sz="3200" b="1" dirty="0">
              <a:latin typeface="+mn-ea"/>
              <a:ea typeface="+mn-ea"/>
            </a:endParaRPr>
          </a:p>
        </p:txBody>
      </p:sp>
      <p:sp>
        <p:nvSpPr>
          <p:cNvPr id="4" name="标题 1"/>
          <p:cNvSpPr txBox="1">
            <a:spLocks/>
          </p:cNvSpPr>
          <p:nvPr/>
        </p:nvSpPr>
        <p:spPr>
          <a:xfrm>
            <a:off x="214282" y="0"/>
            <a:ext cx="8501122" cy="142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zh-CN" altLang="en-US" sz="4400" dirty="0"/>
          </a:p>
        </p:txBody>
      </p:sp>
      <p:sp>
        <p:nvSpPr>
          <p:cNvPr id="5" name="标题 1"/>
          <p:cNvSpPr txBox="1">
            <a:spLocks/>
          </p:cNvSpPr>
          <p:nvPr/>
        </p:nvSpPr>
        <p:spPr>
          <a:xfrm>
            <a:off x="366682" y="152400"/>
            <a:ext cx="8501122" cy="142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lnSpc>
                <a:spcPct val="150000"/>
              </a:lnSpc>
              <a:spcBef>
                <a:spcPct val="0"/>
              </a:spcBef>
            </a:pPr>
            <a:r>
              <a:rPr lang="zh-CN" altLang="en-US" sz="4400" b="1" dirty="0" smtClean="0">
                <a:solidFill>
                  <a:prstClr val="black"/>
                </a:solidFill>
                <a:latin typeface="宋体"/>
              </a:rPr>
              <a:t>一、总体情况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>
            <a:spLocks noGrp="1"/>
          </p:cNvSpPr>
          <p:nvPr>
            <p:ph type="ctrTitle"/>
          </p:nvPr>
        </p:nvSpPr>
        <p:spPr>
          <a:xfrm>
            <a:off x="214282" y="0"/>
            <a:ext cx="8501122" cy="142876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b="1" dirty="0" smtClean="0"/>
              <a:t>百强企业类型</a:t>
            </a:r>
            <a:endParaRPr lang="zh-CN" altLang="en-US" b="1" dirty="0"/>
          </a:p>
        </p:txBody>
      </p:sp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6000760" y="1500174"/>
          <a:ext cx="2714644" cy="1505673"/>
        </p:xfrm>
        <a:graphic>
          <a:graphicData uri="http://schemas.openxmlformats.org/drawingml/2006/table">
            <a:tbl>
              <a:tblPr/>
              <a:tblGrid>
                <a:gridCol w="1785950"/>
                <a:gridCol w="928694"/>
              </a:tblGrid>
              <a:tr h="33933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 smtClean="0">
                          <a:solidFill>
                            <a:srgbClr val="000000"/>
                          </a:solidFill>
                          <a:latin typeface="宋体"/>
                        </a:rPr>
                        <a:t>企业</a:t>
                      </a:r>
                      <a:endParaRPr lang="en-US" altLang="zh-CN" sz="1600" b="1" i="0" u="none" strike="noStrike" dirty="0" smtClean="0">
                        <a:solidFill>
                          <a:srgbClr val="000000"/>
                        </a:solidFill>
                        <a:latin typeface="宋体"/>
                      </a:endParaRPr>
                    </a:p>
                    <a:p>
                      <a:pPr algn="ctr" fontAlgn="ctr"/>
                      <a:r>
                        <a:rPr lang="zh-CN" altLang="en-US" sz="1600" b="1" i="0" u="none" strike="noStrike" dirty="0" smtClean="0">
                          <a:solidFill>
                            <a:srgbClr val="000000"/>
                          </a:solidFill>
                          <a:latin typeface="宋体"/>
                        </a:rPr>
                        <a:t>类型</a:t>
                      </a:r>
                      <a:endParaRPr lang="zh-CN" altLang="en-US" sz="1600" b="1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 smtClean="0">
                          <a:solidFill>
                            <a:srgbClr val="000000"/>
                          </a:solidFill>
                          <a:latin typeface="宋体"/>
                        </a:rPr>
                        <a:t>同比</a:t>
                      </a:r>
                      <a:endParaRPr lang="en-US" altLang="zh-CN" sz="1600" b="1" i="0" u="none" strike="noStrike" dirty="0" smtClean="0">
                        <a:solidFill>
                          <a:srgbClr val="000000"/>
                        </a:solidFill>
                        <a:latin typeface="宋体"/>
                      </a:endParaRPr>
                    </a:p>
                    <a:p>
                      <a:pPr algn="ctr" fontAlgn="ctr"/>
                      <a:r>
                        <a:rPr lang="zh-CN" altLang="en-US" sz="1600" b="1" i="0" u="none" strike="noStrike" dirty="0" smtClean="0">
                          <a:solidFill>
                            <a:srgbClr val="000000"/>
                          </a:solidFill>
                          <a:latin typeface="宋体"/>
                        </a:rPr>
                        <a:t>变化</a:t>
                      </a:r>
                      <a:endParaRPr lang="zh-CN" altLang="en-US" sz="1600" b="1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331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1" i="0" u="none" strike="noStrike" dirty="0">
                          <a:solidFill>
                            <a:schemeClr val="tx1"/>
                          </a:solidFill>
                          <a:latin typeface="宋体"/>
                        </a:rPr>
                        <a:t>单纺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1" i="0" u="none" strike="noStrike" dirty="0" smtClean="0">
                          <a:solidFill>
                            <a:srgbClr val="FF0000"/>
                          </a:solidFill>
                          <a:latin typeface="宋体"/>
                        </a:rPr>
                        <a:t>+3</a:t>
                      </a:r>
                      <a:endParaRPr lang="en-US" altLang="zh-CN" sz="1600" b="1" i="0" u="none" strike="noStrike" dirty="0">
                        <a:solidFill>
                          <a:srgbClr val="FF0000"/>
                        </a:solidFill>
                        <a:latin typeface="宋体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331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1" i="0" u="none" strike="noStrike" dirty="0">
                          <a:solidFill>
                            <a:schemeClr val="tx1"/>
                          </a:solidFill>
                          <a:latin typeface="宋体"/>
                        </a:rPr>
                        <a:t>单织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1" i="0" u="none" strike="noStrike" dirty="0" smtClean="0">
                          <a:solidFill>
                            <a:srgbClr val="FF0000"/>
                          </a:solidFill>
                          <a:latin typeface="宋体"/>
                        </a:rPr>
                        <a:t>+2</a:t>
                      </a:r>
                      <a:endParaRPr lang="en-US" altLang="zh-CN" sz="1600" b="1" i="0" u="none" strike="noStrike" dirty="0">
                        <a:solidFill>
                          <a:srgbClr val="FF0000"/>
                        </a:solidFill>
                        <a:latin typeface="宋体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331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1" i="0" u="none" strike="noStrike">
                          <a:solidFill>
                            <a:schemeClr val="tx1"/>
                          </a:solidFill>
                          <a:latin typeface="宋体"/>
                        </a:rPr>
                        <a:t>纺织联合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1" i="0" u="none" strike="noStrike" dirty="0" smtClean="0">
                          <a:solidFill>
                            <a:schemeClr val="tx1"/>
                          </a:solidFill>
                          <a:latin typeface="宋体"/>
                        </a:rPr>
                        <a:t>-5</a:t>
                      </a:r>
                      <a:endParaRPr lang="en-US" altLang="zh-CN" sz="1600" b="1" i="0" u="none" strike="noStrike" dirty="0">
                        <a:solidFill>
                          <a:schemeClr val="tx1"/>
                        </a:solidFill>
                        <a:latin typeface="宋体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9" name="图片 8"/>
          <p:cNvPicPr/>
          <p:nvPr/>
        </p:nvPicPr>
        <p:blipFill>
          <a:blip r:embed="rId2"/>
          <a:stretch>
            <a:fillRect/>
          </a:stretch>
        </p:blipFill>
        <p:spPr>
          <a:xfrm>
            <a:off x="571472" y="2143116"/>
            <a:ext cx="4714908" cy="4357718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5643570" y="3071810"/>
            <a:ext cx="350043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</a:rPr>
              <a:t>新入围：</a:t>
            </a:r>
            <a:endParaRPr lang="en-US" altLang="zh-CN" b="1" dirty="0" smtClean="0">
              <a:solidFill>
                <a:srgbClr val="FF0000"/>
              </a:solidFill>
            </a:endParaRPr>
          </a:p>
          <a:p>
            <a:r>
              <a:rPr lang="zh-CN" altLang="en-US" b="1" dirty="0" smtClean="0">
                <a:solidFill>
                  <a:srgbClr val="FF0000"/>
                </a:solidFill>
              </a:rPr>
              <a:t>无锡远纺、春江轻纺、</a:t>
            </a:r>
            <a:endParaRPr lang="en-US" altLang="zh-CN" b="1" dirty="0" smtClean="0">
              <a:solidFill>
                <a:srgbClr val="FF0000"/>
              </a:solidFill>
            </a:endParaRPr>
          </a:p>
          <a:p>
            <a:r>
              <a:rPr lang="zh-CN" altLang="en-US" b="1" dirty="0" smtClean="0">
                <a:solidFill>
                  <a:srgbClr val="FF0000"/>
                </a:solidFill>
              </a:rPr>
              <a:t>佛山致兴、佛山马大生、</a:t>
            </a:r>
            <a:endParaRPr lang="en-US" altLang="zh-CN" b="1" dirty="0" smtClean="0">
              <a:solidFill>
                <a:srgbClr val="FF0000"/>
              </a:solidFill>
            </a:endParaRPr>
          </a:p>
          <a:p>
            <a:r>
              <a:rPr lang="zh-CN" altLang="en-US" b="1" dirty="0" smtClean="0">
                <a:solidFill>
                  <a:srgbClr val="FF0000"/>
                </a:solidFill>
              </a:rPr>
              <a:t>山东联润、河南永安、</a:t>
            </a:r>
            <a:endParaRPr lang="en-US" altLang="zh-CN" b="1" dirty="0" smtClean="0">
              <a:solidFill>
                <a:srgbClr val="FF0000"/>
              </a:solidFill>
            </a:endParaRPr>
          </a:p>
          <a:p>
            <a:r>
              <a:rPr lang="zh-CN" altLang="en-US" b="1" dirty="0" smtClean="0">
                <a:solidFill>
                  <a:srgbClr val="FF0000"/>
                </a:solidFill>
              </a:rPr>
              <a:t>愉悦家纺、开封鑫旺</a:t>
            </a:r>
            <a:endParaRPr lang="en-US" altLang="zh-CN" b="1" dirty="0" smtClean="0">
              <a:solidFill>
                <a:srgbClr val="FF00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643570" y="4572008"/>
            <a:ext cx="350043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 smtClean="0"/>
              <a:t>退出：</a:t>
            </a:r>
            <a:endParaRPr lang="en-US" altLang="zh-CN" b="1" dirty="0" smtClean="0"/>
          </a:p>
          <a:p>
            <a:r>
              <a:rPr lang="zh-CN" altLang="en-US" b="1" dirty="0" smtClean="0"/>
              <a:t>天津天纺、中纺金维、东营宏远</a:t>
            </a:r>
            <a:endParaRPr lang="en-US" altLang="zh-CN" b="1" dirty="0" smtClean="0"/>
          </a:p>
          <a:p>
            <a:r>
              <a:rPr lang="zh-CN" altLang="en-US" b="1" dirty="0" smtClean="0"/>
              <a:t>华润纺织、山东大海、青纺联</a:t>
            </a:r>
            <a:endParaRPr lang="en-US" altLang="zh-CN" b="1" dirty="0" smtClean="0"/>
          </a:p>
          <a:p>
            <a:r>
              <a:rPr lang="zh-CN" altLang="en-US" b="1" dirty="0" smtClean="0"/>
              <a:t>湖北金安、山东华龙</a:t>
            </a:r>
            <a:endParaRPr lang="en-US" altLang="zh-CN" b="1" dirty="0" smtClean="0"/>
          </a:p>
          <a:p>
            <a:endParaRPr lang="en-US" altLang="zh-CN" dirty="0" smtClean="0"/>
          </a:p>
        </p:txBody>
      </p:sp>
      <p:sp>
        <p:nvSpPr>
          <p:cNvPr id="12" name="矩形 11"/>
          <p:cNvSpPr/>
          <p:nvPr/>
        </p:nvSpPr>
        <p:spPr>
          <a:xfrm>
            <a:off x="857224" y="1500174"/>
            <a:ext cx="42066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/>
              <a:t>单纺、单织企业户数同比增加</a:t>
            </a:r>
            <a:endParaRPr lang="zh-CN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>
            <a:spLocks noGrp="1"/>
          </p:cNvSpPr>
          <p:nvPr>
            <p:ph type="ctrTitle"/>
          </p:nvPr>
        </p:nvSpPr>
        <p:spPr>
          <a:xfrm>
            <a:off x="357158" y="0"/>
            <a:ext cx="8501122" cy="142876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b="1" dirty="0" smtClean="0"/>
              <a:t>企业区域分布</a:t>
            </a:r>
            <a:endParaRPr lang="zh-CN" altLang="en-US" b="1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1500174"/>
            <a:ext cx="5143535" cy="4191029"/>
          </a:xfrm>
          <a:prstGeom prst="rect">
            <a:avLst/>
          </a:prstGeom>
        </p:spPr>
      </p:pic>
      <p:graphicFrame>
        <p:nvGraphicFramePr>
          <p:cNvPr id="10" name="表格 9"/>
          <p:cNvGraphicFramePr>
            <a:graphicFrameLocks noGrp="1"/>
          </p:cNvGraphicFramePr>
          <p:nvPr/>
        </p:nvGraphicFramePr>
        <p:xfrm>
          <a:off x="6143636" y="1500174"/>
          <a:ext cx="2714644" cy="4143403"/>
        </p:xfrm>
        <a:graphic>
          <a:graphicData uri="http://schemas.openxmlformats.org/drawingml/2006/table">
            <a:tbl>
              <a:tblPr/>
              <a:tblGrid>
                <a:gridCol w="760768"/>
                <a:gridCol w="906119"/>
                <a:gridCol w="1047757"/>
              </a:tblGrid>
              <a:tr h="81388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1" i="0" u="none" strike="noStrike" dirty="0" smtClean="0">
                          <a:solidFill>
                            <a:srgbClr val="000000"/>
                          </a:solidFill>
                          <a:latin typeface="宋体"/>
                        </a:rPr>
                        <a:t>省份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2018</a:t>
                      </a:r>
                      <a:r>
                        <a:rPr lang="zh-CN" altLang="en-US" sz="1800" b="1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年（户）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同比变化（户）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19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江苏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19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山东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 dirty="0">
                          <a:solidFill>
                            <a:srgbClr val="FF0000"/>
                          </a:solidFill>
                          <a:latin typeface="宋体"/>
                        </a:rPr>
                        <a:t>-3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19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浙江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19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河南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19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广东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19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湖北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 dirty="0">
                          <a:solidFill>
                            <a:srgbClr val="FF0000"/>
                          </a:solidFill>
                          <a:latin typeface="宋体"/>
                        </a:rPr>
                        <a:t>-1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19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福建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19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其他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>
            <a:spLocks noGrp="1"/>
          </p:cNvSpPr>
          <p:nvPr>
            <p:ph type="ctrTitle"/>
          </p:nvPr>
        </p:nvSpPr>
        <p:spPr>
          <a:xfrm>
            <a:off x="285720" y="0"/>
            <a:ext cx="8501122" cy="178592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b="1" dirty="0" smtClean="0"/>
              <a:t>企业生产规模（纺纱）</a:t>
            </a:r>
            <a:endParaRPr lang="zh-CN" altLang="en-US" b="1" dirty="0"/>
          </a:p>
        </p:txBody>
      </p:sp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1285852" y="5072073"/>
          <a:ext cx="6572295" cy="1490835"/>
        </p:xfrm>
        <a:graphic>
          <a:graphicData uri="http://schemas.openxmlformats.org/drawingml/2006/table">
            <a:tbl>
              <a:tblPr/>
              <a:tblGrid>
                <a:gridCol w="2337427"/>
                <a:gridCol w="2117434"/>
                <a:gridCol w="2117434"/>
              </a:tblGrid>
              <a:tr h="357191">
                <a:tc>
                  <a:txBody>
                    <a:bodyPr/>
                    <a:lstStyle/>
                    <a:p>
                      <a:pPr algn="ctr" rtl="0" fontAlgn="b"/>
                      <a:r>
                        <a:rPr lang="zh-CN" altLang="en-US" sz="18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zh-CN" altLang="en-US" sz="18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纺纱产能（万锭）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zh-CN" altLang="en-US" sz="18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纱产量（万吨）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177">
                <a:tc>
                  <a:txBody>
                    <a:bodyPr/>
                    <a:lstStyle/>
                    <a:p>
                      <a:pPr algn="ctr" rtl="0" fontAlgn="b"/>
                      <a:r>
                        <a:rPr lang="zh-CN" altLang="en-US" sz="18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合计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8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6043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8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947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913">
                <a:tc>
                  <a:txBody>
                    <a:bodyPr/>
                    <a:lstStyle/>
                    <a:p>
                      <a:pPr algn="ctr" rtl="0" fontAlgn="b"/>
                      <a:r>
                        <a:rPr lang="zh-CN" altLang="en-US" sz="18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同比增速（放缓）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8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5.8%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8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4.3%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554">
                <a:tc>
                  <a:txBody>
                    <a:bodyPr/>
                    <a:lstStyle/>
                    <a:p>
                      <a:pPr algn="ctr" rtl="0" fontAlgn="b"/>
                      <a:r>
                        <a:rPr lang="zh-CN" altLang="en-US" sz="18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占全行业</a:t>
                      </a:r>
                      <a:r>
                        <a:rPr lang="zh-CN" altLang="en-US" sz="18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比重（提高）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8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50.4%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8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48.8%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1285852" y="1500174"/>
            <a:ext cx="6500858" cy="33575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>
            <a:spLocks noGrp="1"/>
          </p:cNvSpPr>
          <p:nvPr>
            <p:ph type="ctrTitle"/>
          </p:nvPr>
        </p:nvSpPr>
        <p:spPr>
          <a:xfrm>
            <a:off x="285720" y="0"/>
            <a:ext cx="8501122" cy="178592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b="1" dirty="0" smtClean="0"/>
              <a:t>企业生产规模（织造）</a:t>
            </a:r>
            <a:endParaRPr lang="zh-CN" altLang="en-US" b="1" dirty="0"/>
          </a:p>
        </p:txBody>
      </p:sp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1285852" y="5072073"/>
          <a:ext cx="6643734" cy="1490835"/>
        </p:xfrm>
        <a:graphic>
          <a:graphicData uri="http://schemas.openxmlformats.org/drawingml/2006/table">
            <a:tbl>
              <a:tblPr/>
              <a:tblGrid>
                <a:gridCol w="2337427"/>
                <a:gridCol w="2234605"/>
                <a:gridCol w="2071702"/>
              </a:tblGrid>
              <a:tr h="357191">
                <a:tc>
                  <a:txBody>
                    <a:bodyPr/>
                    <a:lstStyle/>
                    <a:p>
                      <a:pPr algn="ctr" rtl="0" fontAlgn="b"/>
                      <a:r>
                        <a:rPr lang="zh-CN" altLang="en-US" sz="18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zh-CN" altLang="en-US" sz="18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织机数量（万台）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zh-CN" altLang="en-US" sz="18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布产量（亿米）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177">
                <a:tc>
                  <a:txBody>
                    <a:bodyPr/>
                    <a:lstStyle/>
                    <a:p>
                      <a:pPr algn="ctr" rtl="0" fontAlgn="b"/>
                      <a:r>
                        <a:rPr lang="zh-CN" altLang="en-US" sz="18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合计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8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9.6</a:t>
                      </a:r>
                      <a:endParaRPr lang="en-US" altLang="zh-CN" sz="18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8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69</a:t>
                      </a:r>
                      <a:endParaRPr lang="en-US" altLang="zh-CN" sz="18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913">
                <a:tc>
                  <a:txBody>
                    <a:bodyPr/>
                    <a:lstStyle/>
                    <a:p>
                      <a:pPr algn="ctr" rtl="0" fontAlgn="b"/>
                      <a:r>
                        <a:rPr lang="zh-CN" altLang="en-US" sz="18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同比增速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8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-1.73%</a:t>
                      </a:r>
                      <a:r>
                        <a:rPr lang="zh-CN" altLang="en-US" sz="18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（降幅收窄）</a:t>
                      </a:r>
                      <a:endParaRPr lang="en-US" altLang="zh-CN" sz="18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8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1.35%</a:t>
                      </a:r>
                      <a:r>
                        <a:rPr lang="zh-CN" altLang="en-US" sz="18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（放缓）</a:t>
                      </a:r>
                      <a:endParaRPr lang="en-US" altLang="zh-CN" sz="18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554">
                <a:tc>
                  <a:txBody>
                    <a:bodyPr/>
                    <a:lstStyle/>
                    <a:p>
                      <a:pPr algn="ctr" rtl="0" fontAlgn="b"/>
                      <a:r>
                        <a:rPr lang="zh-CN" altLang="en-US" sz="18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占全行业</a:t>
                      </a:r>
                      <a:r>
                        <a:rPr lang="zh-CN" altLang="en-US" sz="18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比重（提高）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8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8.5%</a:t>
                      </a:r>
                      <a:endParaRPr lang="en-US" altLang="zh-CN" sz="18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8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11.4%</a:t>
                      </a:r>
                      <a:endParaRPr lang="en-US" altLang="zh-CN" sz="18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" name="图片 5"/>
          <p:cNvPicPr/>
          <p:nvPr/>
        </p:nvPicPr>
        <p:blipFill>
          <a:blip r:embed="rId2"/>
          <a:stretch>
            <a:fillRect/>
          </a:stretch>
        </p:blipFill>
        <p:spPr>
          <a:xfrm>
            <a:off x="1357290" y="1500174"/>
            <a:ext cx="6572296" cy="34290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00034" y="500042"/>
            <a:ext cx="8286808" cy="5857916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2400" b="1" dirty="0" smtClean="0">
                <a:latin typeface="+mn-ea"/>
                <a:ea typeface="+mn-ea"/>
              </a:rPr>
              <a:t/>
            </a:r>
            <a:br>
              <a:rPr lang="en-US" altLang="zh-CN" sz="2400" b="1" dirty="0" smtClean="0">
                <a:latin typeface="+mn-ea"/>
                <a:ea typeface="+mn-ea"/>
              </a:rPr>
            </a:br>
            <a:r>
              <a:rPr lang="en-US" altLang="zh-CN" sz="2400" b="1" dirty="0" smtClean="0">
                <a:latin typeface="+mn-ea"/>
                <a:ea typeface="+mn-ea"/>
              </a:rPr>
              <a:t/>
            </a:r>
            <a:br>
              <a:rPr lang="en-US" altLang="zh-CN" sz="2400" b="1" dirty="0" smtClean="0">
                <a:latin typeface="+mn-ea"/>
                <a:ea typeface="+mn-ea"/>
              </a:rPr>
            </a:br>
            <a:r>
              <a:rPr lang="en-US" altLang="zh-CN" sz="2400" b="1" dirty="0" smtClean="0">
                <a:latin typeface="+mn-ea"/>
                <a:ea typeface="+mn-ea"/>
              </a:rPr>
              <a:t>1</a:t>
            </a:r>
            <a:r>
              <a:rPr lang="zh-CN" altLang="en-US" sz="2400" b="1" dirty="0" smtClean="0">
                <a:latin typeface="+mn-ea"/>
                <a:ea typeface="+mn-ea"/>
              </a:rPr>
              <a:t>、</a:t>
            </a:r>
            <a:r>
              <a:rPr lang="zh-CN" altLang="en-US" sz="2400" b="1" dirty="0" smtClean="0">
                <a:latin typeface="+mn-ea"/>
              </a:rPr>
              <a:t>两极分化趋势明显</a:t>
            </a:r>
            <a:r>
              <a:rPr lang="en-US" altLang="zh-CN" sz="2400" b="1" dirty="0" smtClean="0">
                <a:latin typeface="+mn-ea"/>
                <a:ea typeface="+mn-ea"/>
              </a:rPr>
              <a:t/>
            </a:r>
            <a:br>
              <a:rPr lang="en-US" altLang="zh-CN" sz="2400" b="1" dirty="0" smtClean="0">
                <a:latin typeface="+mn-ea"/>
                <a:ea typeface="+mn-ea"/>
              </a:rPr>
            </a:br>
            <a:r>
              <a:rPr lang="en-US" altLang="zh-CN" sz="2400" b="1" dirty="0" smtClean="0">
                <a:latin typeface="+mn-ea"/>
                <a:ea typeface="+mn-ea"/>
              </a:rPr>
              <a:t>2</a:t>
            </a:r>
            <a:r>
              <a:rPr lang="zh-CN" altLang="en-US" sz="2400" b="1" dirty="0" smtClean="0">
                <a:latin typeface="+mn-ea"/>
                <a:ea typeface="+mn-ea"/>
              </a:rPr>
              <a:t>、</a:t>
            </a:r>
            <a:r>
              <a:rPr lang="zh-CN" altLang="en-US" sz="2400" b="1" dirty="0" smtClean="0"/>
              <a:t>纺织生产性收入占比九成</a:t>
            </a:r>
            <a:r>
              <a:rPr lang="en-US" altLang="zh-CN" sz="2400" b="1" dirty="0" smtClean="0">
                <a:latin typeface="+mn-ea"/>
                <a:ea typeface="+mn-ea"/>
              </a:rPr>
              <a:t/>
            </a:r>
            <a:br>
              <a:rPr lang="en-US" altLang="zh-CN" sz="2400" b="1" dirty="0" smtClean="0">
                <a:latin typeface="+mn-ea"/>
                <a:ea typeface="+mn-ea"/>
              </a:rPr>
            </a:br>
            <a:r>
              <a:rPr lang="en-US" altLang="zh-CN" sz="2400" b="1" dirty="0" smtClean="0">
                <a:latin typeface="+mn-ea"/>
                <a:ea typeface="+mn-ea"/>
              </a:rPr>
              <a:t>3</a:t>
            </a:r>
            <a:r>
              <a:rPr lang="zh-CN" altLang="en-US" sz="2400" b="1" dirty="0" smtClean="0">
                <a:latin typeface="+mn-ea"/>
                <a:ea typeface="+mn-ea"/>
              </a:rPr>
              <a:t>、</a:t>
            </a:r>
            <a:r>
              <a:rPr lang="zh-CN" altLang="en-US" sz="2400" b="1" dirty="0" smtClean="0"/>
              <a:t>超百亿企业合计收入占比近</a:t>
            </a:r>
            <a:r>
              <a:rPr lang="zh-CN" altLang="en-US" sz="2400" b="1" dirty="0" smtClean="0"/>
              <a:t>半</a:t>
            </a:r>
            <a:r>
              <a:rPr lang="en-US" altLang="zh-CN" sz="2400" b="1" dirty="0" smtClean="0">
                <a:latin typeface="+mn-ea"/>
                <a:ea typeface="+mn-ea"/>
              </a:rPr>
              <a:t/>
            </a:r>
            <a:br>
              <a:rPr lang="en-US" altLang="zh-CN" sz="2400" b="1" dirty="0" smtClean="0">
                <a:latin typeface="+mn-ea"/>
                <a:ea typeface="+mn-ea"/>
              </a:rPr>
            </a:br>
            <a:r>
              <a:rPr lang="en-US" altLang="zh-CN" sz="2400" b="1" dirty="0" smtClean="0">
                <a:latin typeface="+mn-ea"/>
                <a:ea typeface="+mn-ea"/>
              </a:rPr>
              <a:t>4</a:t>
            </a:r>
            <a:r>
              <a:rPr lang="zh-CN" altLang="en-US" sz="2400" b="1" dirty="0" smtClean="0">
                <a:latin typeface="+mn-ea"/>
                <a:ea typeface="+mn-ea"/>
              </a:rPr>
              <a:t>、</a:t>
            </a:r>
            <a:r>
              <a:rPr lang="zh-CN" altLang="en-US" sz="2400" b="1" dirty="0" smtClean="0"/>
              <a:t>分类排名企业规模持续增长</a:t>
            </a:r>
            <a:r>
              <a:rPr lang="en-US" altLang="zh-CN" sz="2400" b="1" dirty="0" smtClean="0">
                <a:latin typeface="+mn-ea"/>
                <a:ea typeface="+mn-ea"/>
              </a:rPr>
              <a:t/>
            </a:r>
            <a:br>
              <a:rPr lang="en-US" altLang="zh-CN" sz="2400" b="1" dirty="0" smtClean="0">
                <a:latin typeface="+mn-ea"/>
                <a:ea typeface="+mn-ea"/>
              </a:rPr>
            </a:br>
            <a:r>
              <a:rPr lang="zh-CN" altLang="en-US" sz="2400" dirty="0" smtClean="0"/>
              <a:t/>
            </a:r>
            <a:br>
              <a:rPr lang="zh-CN" altLang="en-US" sz="2400" dirty="0" smtClean="0"/>
            </a:br>
            <a:endParaRPr lang="zh-CN" altLang="en-US" sz="2400" b="1" dirty="0">
              <a:latin typeface="+mn-ea"/>
              <a:ea typeface="+mn-ea"/>
            </a:endParaRPr>
          </a:p>
        </p:txBody>
      </p:sp>
      <p:sp>
        <p:nvSpPr>
          <p:cNvPr id="3" name="标题 1"/>
          <p:cNvSpPr txBox="1">
            <a:spLocks/>
          </p:cNvSpPr>
          <p:nvPr/>
        </p:nvSpPr>
        <p:spPr>
          <a:xfrm>
            <a:off x="285720" y="285728"/>
            <a:ext cx="8501122" cy="13573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lnSpc>
                <a:spcPct val="150000"/>
              </a:lnSpc>
              <a:spcBef>
                <a:spcPct val="0"/>
              </a:spcBef>
            </a:pPr>
            <a:r>
              <a:rPr lang="zh-CN" altLang="en-US" sz="4400" b="1" dirty="0" smtClean="0">
                <a:latin typeface="+mn-ea"/>
              </a:rPr>
              <a:t>二、特点分析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>
            <a:spLocks noGrp="1"/>
          </p:cNvSpPr>
          <p:nvPr>
            <p:ph type="ctrTitle"/>
          </p:nvPr>
        </p:nvSpPr>
        <p:spPr>
          <a:xfrm>
            <a:off x="285720" y="285728"/>
            <a:ext cx="8501122" cy="109331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u"/>
            </a:pPr>
            <a:r>
              <a:rPr lang="zh-CN" altLang="en-US" sz="4000" b="1" dirty="0" smtClean="0">
                <a:latin typeface="+mn-ea"/>
                <a:ea typeface="+mn-ea"/>
              </a:rPr>
              <a:t>两极分化趋势</a:t>
            </a:r>
            <a:r>
              <a:rPr lang="zh-CN" altLang="en-US" sz="4000" b="1" dirty="0" smtClean="0">
                <a:latin typeface="+mn-ea"/>
                <a:ea typeface="+mn-ea"/>
              </a:rPr>
              <a:t>明显</a:t>
            </a:r>
            <a:endParaRPr lang="zh-CN" altLang="en-US" sz="4000" b="1" dirty="0">
              <a:latin typeface="+mn-ea"/>
              <a:ea typeface="+mn-ea"/>
            </a:endParaRPr>
          </a:p>
        </p:txBody>
      </p:sp>
      <p:graphicFrame>
        <p:nvGraphicFramePr>
          <p:cNvPr id="13" name="表格 12"/>
          <p:cNvGraphicFramePr>
            <a:graphicFrameLocks noGrp="1"/>
          </p:cNvGraphicFramePr>
          <p:nvPr/>
        </p:nvGraphicFramePr>
        <p:xfrm>
          <a:off x="5143504" y="4929198"/>
          <a:ext cx="3571900" cy="1305799"/>
        </p:xfrm>
        <a:graphic>
          <a:graphicData uri="http://schemas.openxmlformats.org/drawingml/2006/table">
            <a:tbl>
              <a:tblPr/>
              <a:tblGrid>
                <a:gridCol w="1139968"/>
                <a:gridCol w="645982"/>
                <a:gridCol w="669732"/>
                <a:gridCol w="595316"/>
                <a:gridCol w="520902"/>
              </a:tblGrid>
              <a:tr h="639920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b="1" i="0" u="none" strike="noStrike" dirty="0" smtClean="0">
                          <a:solidFill>
                            <a:srgbClr val="000000"/>
                          </a:solidFill>
                          <a:latin typeface="宋体"/>
                        </a:rPr>
                        <a:t>同比增速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b="1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大于</a:t>
                      </a:r>
                      <a:r>
                        <a:rPr lang="en-US" altLang="zh-CN" sz="1800" b="1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20%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1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10%</a:t>
                      </a:r>
                      <a:r>
                        <a:rPr lang="zh-CN" altLang="en-US" sz="1800" b="1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～</a:t>
                      </a:r>
                      <a:r>
                        <a:rPr lang="en-US" altLang="zh-CN" sz="1800" b="1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20%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1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5%</a:t>
                      </a:r>
                      <a:r>
                        <a:rPr lang="zh-CN" altLang="en-US" sz="1800" b="1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～</a:t>
                      </a:r>
                      <a:r>
                        <a:rPr lang="en-US" altLang="zh-CN" sz="1800" b="1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10%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b="1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小于</a:t>
                      </a:r>
                      <a:r>
                        <a:rPr lang="en-US" altLang="zh-CN" sz="1800" b="1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5879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b="1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同比</a:t>
                      </a:r>
                      <a:r>
                        <a:rPr lang="zh-CN" altLang="en-US" sz="1800" b="1" i="0" u="none" strike="noStrike" dirty="0" smtClean="0">
                          <a:solidFill>
                            <a:srgbClr val="000000"/>
                          </a:solidFill>
                          <a:latin typeface="宋体"/>
                        </a:rPr>
                        <a:t>变化（户）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altLang="zh-CN" sz="1800" b="1" i="0" u="none" strike="noStrike" kern="1200" dirty="0" smtClean="0">
                          <a:solidFill>
                            <a:srgbClr val="FF0000"/>
                          </a:solidFill>
                          <a:latin typeface="宋体"/>
                          <a:ea typeface="+mn-ea"/>
                          <a:cs typeface="+mn-cs"/>
                        </a:rPr>
                        <a:t>+2</a:t>
                      </a:r>
                      <a:endParaRPr lang="en-US" altLang="zh-CN" sz="1800" b="1" i="0" u="none" strike="noStrike" kern="1200" dirty="0">
                        <a:solidFill>
                          <a:srgbClr val="FF0000"/>
                        </a:solidFill>
                        <a:latin typeface="宋体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altLang="zh-CN" sz="1800" b="1" i="0" u="none" strike="noStrike" kern="1200" dirty="0">
                          <a:solidFill>
                            <a:srgbClr val="000000"/>
                          </a:solidFill>
                          <a:latin typeface="宋体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altLang="zh-CN" sz="1800" b="1" i="0" u="none" strike="noStrike" kern="1200" dirty="0">
                          <a:solidFill>
                            <a:srgbClr val="000000"/>
                          </a:solidFill>
                          <a:latin typeface="宋体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altLang="zh-CN" sz="1800" b="1" i="0" u="none" strike="noStrike" kern="1200" dirty="0" smtClean="0">
                          <a:solidFill>
                            <a:srgbClr val="FF0000"/>
                          </a:solidFill>
                          <a:latin typeface="宋体"/>
                          <a:ea typeface="+mn-ea"/>
                          <a:cs typeface="+mn-cs"/>
                        </a:rPr>
                        <a:t>+2</a:t>
                      </a:r>
                      <a:endParaRPr lang="en-US" altLang="zh-CN" sz="1800" b="1" i="0" u="none" strike="noStrike" kern="1200" dirty="0">
                        <a:solidFill>
                          <a:srgbClr val="FF0000"/>
                        </a:solidFill>
                        <a:latin typeface="宋体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285720" y="1571612"/>
            <a:ext cx="4500594" cy="4714908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5072066" y="1714488"/>
            <a:ext cx="38576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latin typeface="+mn-ea"/>
              </a:rPr>
              <a:t>合计</a:t>
            </a:r>
            <a:r>
              <a:rPr lang="zh-CN" altLang="en-US" sz="2400" b="1" dirty="0" smtClean="0">
                <a:latin typeface="+mn-ea"/>
              </a:rPr>
              <a:t>近</a:t>
            </a:r>
            <a:r>
              <a:rPr lang="en-US" sz="2400" b="1" dirty="0" smtClean="0">
                <a:latin typeface="+mn-ea"/>
              </a:rPr>
              <a:t>5000</a:t>
            </a:r>
            <a:r>
              <a:rPr lang="zh-CN" altLang="en-US" sz="2400" b="1" dirty="0" smtClean="0">
                <a:latin typeface="+mn-ea"/>
              </a:rPr>
              <a:t>亿元</a:t>
            </a:r>
            <a:r>
              <a:rPr lang="zh-CN" altLang="en-US" sz="2400" b="1" dirty="0" smtClean="0">
                <a:latin typeface="+mn-ea"/>
              </a:rPr>
              <a:t>，</a:t>
            </a:r>
            <a:endParaRPr lang="en-US" altLang="zh-CN" sz="2400" b="1" dirty="0" smtClean="0">
              <a:latin typeface="+mn-ea"/>
            </a:endParaRPr>
          </a:p>
          <a:p>
            <a:r>
              <a:rPr lang="zh-CN" altLang="en-US" sz="2400" b="1" dirty="0" smtClean="0">
                <a:latin typeface="+mn-ea"/>
              </a:rPr>
              <a:t>同比</a:t>
            </a:r>
            <a:r>
              <a:rPr lang="zh-CN" altLang="en-US" sz="2400" b="1" dirty="0" smtClean="0">
                <a:latin typeface="+mn-ea"/>
              </a:rPr>
              <a:t>增长</a:t>
            </a:r>
            <a:r>
              <a:rPr lang="en-US" sz="2400" b="1" dirty="0" smtClean="0">
                <a:latin typeface="+mn-ea"/>
              </a:rPr>
              <a:t>6.09%</a:t>
            </a:r>
            <a:r>
              <a:rPr lang="zh-CN" altLang="en-US" sz="2400" b="1" dirty="0" smtClean="0">
                <a:latin typeface="+mn-ea"/>
              </a:rPr>
              <a:t>，</a:t>
            </a:r>
            <a:endParaRPr lang="en-US" altLang="zh-CN" sz="2400" b="1" dirty="0" smtClean="0">
              <a:latin typeface="+mn-ea"/>
            </a:endParaRPr>
          </a:p>
          <a:p>
            <a:r>
              <a:rPr lang="zh-CN" altLang="en-US" sz="2400" b="1" dirty="0" smtClean="0">
                <a:latin typeface="+mn-ea"/>
              </a:rPr>
              <a:t>增速放</a:t>
            </a:r>
            <a:r>
              <a:rPr lang="zh-CN" altLang="en-US" sz="2400" b="1" dirty="0" smtClean="0">
                <a:latin typeface="+mn-ea"/>
              </a:rPr>
              <a:t>缓</a:t>
            </a:r>
            <a:r>
              <a:rPr lang="en-US" sz="2400" b="1" dirty="0" smtClean="0">
                <a:latin typeface="+mn-ea"/>
              </a:rPr>
              <a:t>4.6</a:t>
            </a:r>
            <a:r>
              <a:rPr lang="zh-CN" altLang="en-US" sz="2400" b="1" dirty="0" smtClean="0">
                <a:latin typeface="+mn-ea"/>
              </a:rPr>
              <a:t>个百分点。</a:t>
            </a:r>
            <a:endParaRPr lang="zh-CN" altLang="en-US" sz="2400" b="1" dirty="0">
              <a:latin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072066" y="3071810"/>
            <a:ext cx="37147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b="1" dirty="0" smtClean="0">
                <a:latin typeface="+mn-ea"/>
              </a:rPr>
              <a:t>88%</a:t>
            </a:r>
            <a:r>
              <a:rPr lang="zh-CN" altLang="en-US" sz="2400" b="1" dirty="0" smtClean="0">
                <a:latin typeface="+mn-ea"/>
              </a:rPr>
              <a:t>同比增长，平均增速</a:t>
            </a:r>
            <a:r>
              <a:rPr lang="en-US" altLang="en-US" sz="2400" b="1" dirty="0" smtClean="0">
                <a:latin typeface="+mn-ea"/>
              </a:rPr>
              <a:t>11.57%</a:t>
            </a:r>
            <a:r>
              <a:rPr lang="zh-CN" altLang="en-US" sz="2400" b="1" dirty="0" smtClean="0">
                <a:latin typeface="+mn-ea"/>
              </a:rPr>
              <a:t>，持平</a:t>
            </a:r>
            <a:r>
              <a:rPr lang="zh-CN" altLang="en-US" sz="2400" b="1" dirty="0" smtClean="0">
                <a:latin typeface="+mn-ea"/>
              </a:rPr>
              <a:t>；</a:t>
            </a:r>
            <a:endParaRPr lang="en-US" altLang="zh-CN" sz="2400" b="1" dirty="0" smtClean="0">
              <a:latin typeface="+mn-ea"/>
            </a:endParaRPr>
          </a:p>
          <a:p>
            <a:r>
              <a:rPr lang="en-US" altLang="en-US" sz="2400" b="1" dirty="0" smtClean="0">
                <a:latin typeface="+mn-ea"/>
              </a:rPr>
              <a:t>12</a:t>
            </a:r>
            <a:r>
              <a:rPr lang="en-US" altLang="en-US" sz="2400" b="1" dirty="0" smtClean="0">
                <a:latin typeface="+mn-ea"/>
              </a:rPr>
              <a:t>%</a:t>
            </a:r>
            <a:r>
              <a:rPr lang="zh-CN" altLang="en-US" sz="2400" b="1" dirty="0" smtClean="0">
                <a:latin typeface="+mn-ea"/>
              </a:rPr>
              <a:t>同比减少，平均降幅</a:t>
            </a:r>
            <a:r>
              <a:rPr lang="en-US" altLang="en-US" sz="2400" b="1" dirty="0" smtClean="0">
                <a:latin typeface="+mn-ea"/>
              </a:rPr>
              <a:t>16.3%</a:t>
            </a:r>
            <a:r>
              <a:rPr lang="zh-CN" altLang="en-US" sz="2400" b="1" dirty="0" smtClean="0">
                <a:latin typeface="+mn-ea"/>
              </a:rPr>
              <a:t>，扩大</a:t>
            </a:r>
            <a:r>
              <a:rPr lang="en-US" altLang="en-US" sz="2400" b="1" dirty="0" smtClean="0">
                <a:latin typeface="+mn-ea"/>
              </a:rPr>
              <a:t>9.1</a:t>
            </a:r>
            <a:r>
              <a:rPr lang="zh-CN" altLang="en-US" sz="2400" b="1" dirty="0" smtClean="0">
                <a:latin typeface="+mn-ea"/>
              </a:rPr>
              <a:t>个百分点。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>
            <a:spLocks noGrp="1"/>
          </p:cNvSpPr>
          <p:nvPr>
            <p:ph type="ctrTitle"/>
          </p:nvPr>
        </p:nvSpPr>
        <p:spPr>
          <a:xfrm>
            <a:off x="285720" y="285728"/>
            <a:ext cx="8501122" cy="114300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u"/>
            </a:pPr>
            <a:r>
              <a:rPr lang="zh-CN" altLang="en-US" sz="4000" b="1" dirty="0" smtClean="0"/>
              <a:t>纺织生产性收入占比九成</a:t>
            </a:r>
            <a:endParaRPr lang="zh-CN" altLang="en-US" sz="4000" dirty="0"/>
          </a:p>
        </p:txBody>
      </p:sp>
      <p:pic>
        <p:nvPicPr>
          <p:cNvPr id="5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1071538" y="1643050"/>
            <a:ext cx="6215106" cy="3286148"/>
          </a:xfrm>
          <a:prstGeom prst="rect">
            <a:avLst/>
          </a:prstGeom>
        </p:spPr>
      </p:pic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1142976" y="5143512"/>
          <a:ext cx="6215105" cy="1453926"/>
        </p:xfrm>
        <a:graphic>
          <a:graphicData uri="http://schemas.openxmlformats.org/drawingml/2006/table">
            <a:tbl>
              <a:tblPr/>
              <a:tblGrid>
                <a:gridCol w="1099340"/>
                <a:gridCol w="1313583"/>
                <a:gridCol w="1316140"/>
                <a:gridCol w="1316140"/>
                <a:gridCol w="1169902"/>
              </a:tblGrid>
              <a:tr h="70635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zh-CN" sz="16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2018</a:t>
                      </a:r>
                      <a:r>
                        <a:rPr lang="zh-CN" altLang="en-US" sz="16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年</a:t>
                      </a:r>
                      <a:endParaRPr lang="zh-CN" altLang="en-US" sz="16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纱、</a:t>
                      </a:r>
                      <a:r>
                        <a:rPr lang="zh-CN" altLang="en-US" sz="16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布生产性</a:t>
                      </a:r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收入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其他</a:t>
                      </a:r>
                      <a:r>
                        <a:rPr lang="zh-CN" altLang="en-US" sz="16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纺生产性</a:t>
                      </a:r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收入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纱、布贸易性收入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棉花等纺织相关贸易性收入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20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占</a:t>
                      </a:r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77.22%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10.95%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5.97%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5.86%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20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同比</a:t>
                      </a:r>
                      <a:endParaRPr lang="zh-CN" altLang="en-US" sz="16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9.69%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-7.72%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-12.44%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24.64%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/>
          <p:nvPr/>
        </p:nvPicPr>
        <p:blipFill>
          <a:blip r:embed="rId2"/>
          <a:stretch>
            <a:fillRect/>
          </a:stretch>
        </p:blipFill>
        <p:spPr>
          <a:xfrm>
            <a:off x="285720" y="1571612"/>
            <a:ext cx="3357586" cy="2428892"/>
          </a:xfrm>
          <a:prstGeom prst="rect">
            <a:avLst/>
          </a:prstGeom>
        </p:spPr>
      </p:pic>
      <p:sp>
        <p:nvSpPr>
          <p:cNvPr id="9" name="标题 1"/>
          <p:cNvSpPr txBox="1">
            <a:spLocks/>
          </p:cNvSpPr>
          <p:nvPr/>
        </p:nvSpPr>
        <p:spPr>
          <a:xfrm>
            <a:off x="285720" y="285728"/>
            <a:ext cx="8501122" cy="1143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u"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超百亿企业合计收入占比近半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" name="图片 10"/>
          <p:cNvPicPr/>
          <p:nvPr/>
        </p:nvPicPr>
        <p:blipFill>
          <a:blip r:embed="rId3"/>
          <a:stretch>
            <a:fillRect/>
          </a:stretch>
        </p:blipFill>
        <p:spPr>
          <a:xfrm>
            <a:off x="285720" y="4000504"/>
            <a:ext cx="3357586" cy="250033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857224" y="1785926"/>
            <a:ext cx="6495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/>
              <a:t>占比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785786" y="4286256"/>
            <a:ext cx="11144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/>
              <a:t>同比增速</a:t>
            </a:r>
            <a:endParaRPr lang="zh-CN" altLang="en-US" dirty="0"/>
          </a:p>
        </p:txBody>
      </p:sp>
      <p:graphicFrame>
        <p:nvGraphicFramePr>
          <p:cNvPr id="14" name="表格 13"/>
          <p:cNvGraphicFramePr>
            <a:graphicFrameLocks noGrp="1"/>
          </p:cNvGraphicFramePr>
          <p:nvPr/>
        </p:nvGraphicFramePr>
        <p:xfrm>
          <a:off x="3643306" y="1571612"/>
          <a:ext cx="5072097" cy="4929220"/>
        </p:xfrm>
        <a:graphic>
          <a:graphicData uri="http://schemas.openxmlformats.org/drawingml/2006/table">
            <a:tbl>
              <a:tblPr/>
              <a:tblGrid>
                <a:gridCol w="1437332"/>
                <a:gridCol w="704926"/>
                <a:gridCol w="812580"/>
                <a:gridCol w="741320"/>
                <a:gridCol w="741320"/>
                <a:gridCol w="634619"/>
              </a:tblGrid>
              <a:tr h="719596">
                <a:tc>
                  <a:txBody>
                    <a:bodyPr/>
                    <a:lstStyle/>
                    <a:p>
                      <a:endParaRPr lang="zh-CN" sz="1600" kern="100" dirty="0">
                        <a:latin typeface="Calibri"/>
                      </a:endParaRPr>
                    </a:p>
                  </a:txBody>
                  <a:tcPr marL="5234" marR="5234" marT="5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Arial"/>
                        </a:rPr>
                        <a:t>&gt;</a:t>
                      </a:r>
                      <a:r>
                        <a:rPr lang="en-US" sz="1600" b="1" kern="1200" dirty="0" smtClean="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Arial"/>
                        </a:rPr>
                        <a:t>100</a:t>
                      </a:r>
                    </a:p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zh-CN" sz="1600" b="1" kern="1200" dirty="0" smtClean="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Arial"/>
                        </a:rPr>
                        <a:t>亿</a:t>
                      </a:r>
                      <a:r>
                        <a:rPr lang="zh-CN" sz="1600" kern="100" dirty="0" smtClean="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宋体"/>
                        </a:rPr>
                        <a:t> </a:t>
                      </a:r>
                      <a:endParaRPr lang="zh-CN" sz="16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234" marR="5234" marT="5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Arial"/>
                        </a:rPr>
                        <a:t>50</a:t>
                      </a:r>
                      <a:r>
                        <a:rPr lang="zh-CN" sz="1600" b="1" kern="120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Arial"/>
                        </a:rPr>
                        <a:t>～</a:t>
                      </a:r>
                      <a:r>
                        <a:rPr lang="en-US" sz="1600" b="1" kern="120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Arial"/>
                        </a:rPr>
                        <a:t>100</a:t>
                      </a:r>
                      <a:r>
                        <a:rPr lang="zh-CN" sz="1600" b="1" kern="120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Arial"/>
                        </a:rPr>
                        <a:t>亿</a:t>
                      </a:r>
                      <a:r>
                        <a:rPr lang="zh-CN" sz="1600" kern="10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宋体"/>
                        </a:rPr>
                        <a:t> 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234" marR="5234" marT="5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Arial"/>
                        </a:rPr>
                        <a:t>20</a:t>
                      </a:r>
                      <a:r>
                        <a:rPr lang="zh-CN" sz="1600" b="1" kern="1200" dirty="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Arial"/>
                        </a:rPr>
                        <a:t>～</a:t>
                      </a:r>
                      <a:r>
                        <a:rPr lang="en-US" sz="1600" b="1" kern="1200" dirty="0" smtClean="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Arial"/>
                        </a:rPr>
                        <a:t>50</a:t>
                      </a:r>
                    </a:p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zh-CN" sz="1600" b="1" kern="1200" dirty="0" smtClean="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Arial"/>
                        </a:rPr>
                        <a:t>亿</a:t>
                      </a:r>
                      <a:r>
                        <a:rPr lang="zh-CN" sz="1600" kern="100" dirty="0" smtClean="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宋体"/>
                        </a:rPr>
                        <a:t> </a:t>
                      </a:r>
                      <a:endParaRPr lang="zh-CN" sz="16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234" marR="5234" marT="5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Arial"/>
                        </a:rPr>
                        <a:t>10</a:t>
                      </a:r>
                      <a:r>
                        <a:rPr lang="zh-CN" sz="1600" b="1" kern="1200" dirty="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Arial"/>
                        </a:rPr>
                        <a:t>～</a:t>
                      </a:r>
                      <a:r>
                        <a:rPr lang="en-US" sz="1600" b="1" kern="1200" dirty="0" smtClean="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Arial"/>
                        </a:rPr>
                        <a:t>20</a:t>
                      </a:r>
                    </a:p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zh-CN" sz="1600" b="1" kern="1200" dirty="0" smtClean="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Arial"/>
                        </a:rPr>
                        <a:t>亿</a:t>
                      </a:r>
                      <a:r>
                        <a:rPr lang="zh-CN" sz="1600" kern="100" dirty="0" smtClean="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宋体"/>
                        </a:rPr>
                        <a:t> </a:t>
                      </a:r>
                      <a:endParaRPr lang="zh-CN" sz="16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234" marR="5234" marT="5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Arial"/>
                        </a:rPr>
                        <a:t>&lt;</a:t>
                      </a:r>
                      <a:r>
                        <a:rPr lang="en-US" sz="1600" b="1" kern="1200" dirty="0" smtClean="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Arial"/>
                        </a:rPr>
                        <a:t>10</a:t>
                      </a:r>
                    </a:p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zh-CN" sz="1600" b="1" kern="1200" dirty="0" smtClean="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Arial"/>
                        </a:rPr>
                        <a:t>亿</a:t>
                      </a:r>
                      <a:r>
                        <a:rPr lang="zh-CN" sz="1600" kern="100" dirty="0" smtClean="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宋体"/>
                        </a:rPr>
                        <a:t> </a:t>
                      </a:r>
                      <a:endParaRPr lang="zh-CN" sz="16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234" marR="5234" marT="5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1692"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US" sz="1600" b="1" kern="1200" dirty="0" smtClean="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Arial"/>
                        </a:rPr>
                        <a:t>2018</a:t>
                      </a:r>
                      <a:r>
                        <a:rPr lang="zh-CN" sz="1600" b="1" kern="1200" dirty="0" smtClean="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Arial"/>
                        </a:rPr>
                        <a:t>年</a:t>
                      </a:r>
                      <a:endParaRPr lang="en-US" altLang="zh-CN" sz="1600" b="1" kern="1200" dirty="0" smtClean="0">
                        <a:solidFill>
                          <a:srgbClr val="000000"/>
                        </a:solidFill>
                        <a:latin typeface="Calibri"/>
                        <a:ea typeface="宋体"/>
                        <a:cs typeface="Arial"/>
                      </a:endParaRPr>
                    </a:p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zh-CN" sz="1600" b="1" kern="1200" dirty="0" smtClean="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Arial"/>
                        </a:rPr>
                        <a:t>户</a:t>
                      </a:r>
                      <a:r>
                        <a:rPr lang="zh-CN" sz="1600" b="1" kern="1200" dirty="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Arial"/>
                        </a:rPr>
                        <a:t>数</a:t>
                      </a:r>
                      <a:endParaRPr lang="zh-CN" sz="16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234" marR="5234" marT="5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Arial"/>
                        </a:rPr>
                        <a:t>10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234" marR="5234" marT="5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Arial"/>
                        </a:rPr>
                        <a:t>17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234" marR="5234" marT="5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FF0000"/>
                          </a:solidFill>
                          <a:latin typeface="Calibri"/>
                          <a:ea typeface="宋体"/>
                          <a:cs typeface="Arial"/>
                        </a:rPr>
                        <a:t>28</a:t>
                      </a:r>
                      <a:endParaRPr lang="zh-CN" sz="1600" kern="100" dirty="0">
                        <a:solidFill>
                          <a:srgbClr val="FF0000"/>
                        </a:solidFill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234" marR="5234" marT="5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FF0000"/>
                          </a:solidFill>
                          <a:latin typeface="Calibri"/>
                          <a:ea typeface="宋体"/>
                          <a:cs typeface="Arial"/>
                        </a:rPr>
                        <a:t>26</a:t>
                      </a:r>
                      <a:endParaRPr lang="zh-CN" sz="1600" kern="100" dirty="0">
                        <a:solidFill>
                          <a:srgbClr val="FF0000"/>
                        </a:solidFill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234" marR="5234" marT="5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Arial"/>
                        </a:rPr>
                        <a:t>19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234" marR="5234" marT="5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9483"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Arial"/>
                        </a:rPr>
                        <a:t>2018</a:t>
                      </a:r>
                      <a:r>
                        <a:rPr lang="zh-CN" sz="1600" b="1" kern="1200" dirty="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Arial"/>
                        </a:rPr>
                        <a:t>年合计 </a:t>
                      </a:r>
                      <a:endParaRPr lang="zh-CN" sz="1600" kern="100" dirty="0">
                        <a:latin typeface="Calibri"/>
                        <a:ea typeface="宋体"/>
                        <a:cs typeface="Times New Roman"/>
                      </a:endParaRPr>
                    </a:p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zh-CN" sz="1600" b="1" kern="1200" dirty="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Arial"/>
                        </a:rPr>
                        <a:t>占比 </a:t>
                      </a:r>
                      <a:endParaRPr lang="zh-CN" sz="16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234" marR="5234" marT="5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rgbClr val="FF0000"/>
                          </a:solidFill>
                          <a:latin typeface="Calibri"/>
                          <a:ea typeface="宋体"/>
                          <a:cs typeface="Arial"/>
                        </a:rPr>
                        <a:t>45.55%</a:t>
                      </a:r>
                      <a:r>
                        <a:rPr lang="en-US" sz="1600" kern="100">
                          <a:solidFill>
                            <a:srgbClr val="FF0000"/>
                          </a:solidFill>
                          <a:latin typeface="Calibri"/>
                          <a:ea typeface="宋体"/>
                          <a:cs typeface="宋体"/>
                        </a:rPr>
                        <a:t> 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234" marR="5234" marT="5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rgbClr val="FF0000"/>
                          </a:solidFill>
                          <a:latin typeface="Calibri"/>
                          <a:ea typeface="宋体"/>
                          <a:cs typeface="Arial"/>
                        </a:rPr>
                        <a:t>26.46%</a:t>
                      </a:r>
                      <a:r>
                        <a:rPr lang="en-US" sz="1600" kern="100">
                          <a:solidFill>
                            <a:srgbClr val="FF0000"/>
                          </a:solidFill>
                          <a:latin typeface="Calibri"/>
                          <a:ea typeface="宋体"/>
                          <a:cs typeface="宋体"/>
                        </a:rPr>
                        <a:t> 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234" marR="5234" marT="5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rgbClr val="FF0000"/>
                          </a:solidFill>
                          <a:latin typeface="Calibri"/>
                          <a:ea typeface="宋体"/>
                          <a:cs typeface="Arial"/>
                        </a:rPr>
                        <a:t>17.37%</a:t>
                      </a:r>
                      <a:r>
                        <a:rPr lang="en-US" sz="1600" kern="100">
                          <a:solidFill>
                            <a:srgbClr val="FF0000"/>
                          </a:solidFill>
                          <a:latin typeface="Calibri"/>
                          <a:ea typeface="宋体"/>
                          <a:cs typeface="宋体"/>
                        </a:rPr>
                        <a:t> 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234" marR="5234" marT="5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Arial"/>
                        </a:rPr>
                        <a:t>7.82%</a:t>
                      </a:r>
                      <a:r>
                        <a:rPr lang="en-US" sz="1600" kern="10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宋体"/>
                        </a:rPr>
                        <a:t> 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234" marR="5234" marT="5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Arial"/>
                        </a:rPr>
                        <a:t>2.79%</a:t>
                      </a:r>
                      <a:r>
                        <a:rPr lang="en-US" sz="1600" kern="10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宋体"/>
                        </a:rPr>
                        <a:t> 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234" marR="5234" marT="5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9483"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zh-CN" sz="1600" b="1" kern="1200" dirty="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Arial"/>
                        </a:rPr>
                        <a:t>占比</a:t>
                      </a:r>
                      <a:r>
                        <a:rPr lang="zh-CN" sz="1600" b="1" kern="1200" dirty="0" smtClean="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Arial"/>
                        </a:rPr>
                        <a:t>变化</a:t>
                      </a:r>
                      <a:endParaRPr lang="en-US" altLang="zh-CN" sz="1600" b="1" kern="1200" dirty="0" smtClean="0">
                        <a:solidFill>
                          <a:srgbClr val="000000"/>
                        </a:solidFill>
                        <a:latin typeface="Calibri"/>
                        <a:ea typeface="宋体"/>
                        <a:cs typeface="Arial"/>
                      </a:endParaRPr>
                    </a:p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zh-CN" sz="1600" b="1" kern="1200" dirty="0" smtClean="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Arial"/>
                        </a:rPr>
                        <a:t>（百分点</a:t>
                      </a:r>
                      <a:r>
                        <a:rPr lang="zh-CN" sz="1600" b="1" kern="1200" dirty="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Arial"/>
                        </a:rPr>
                        <a:t>） </a:t>
                      </a:r>
                      <a:endParaRPr lang="zh-CN" sz="16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234" marR="5234" marT="5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Arial"/>
                        </a:rPr>
                        <a:t>-4.75 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234" marR="5234" marT="5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rgbClr val="FF0000"/>
                          </a:solidFill>
                          <a:latin typeface="Calibri"/>
                          <a:ea typeface="宋体"/>
                          <a:cs typeface="Arial"/>
                        </a:rPr>
                        <a:t>+6.29 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234" marR="5234" marT="5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Arial"/>
                        </a:rPr>
                        <a:t>-1.15 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234" marR="5234" marT="5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Arial"/>
                        </a:rPr>
                        <a:t>-0.36 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234" marR="5234" marT="5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Arial"/>
                        </a:rPr>
                        <a:t>-0.02 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234" marR="5234" marT="5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9483"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Arial"/>
                        </a:rPr>
                        <a:t>2018</a:t>
                      </a:r>
                      <a:r>
                        <a:rPr lang="zh-CN" sz="1600" b="1" kern="120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Arial"/>
                        </a:rPr>
                        <a:t>年合计 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zh-CN" sz="1600" b="1" kern="120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Arial"/>
                        </a:rPr>
                        <a:t>同比增速 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234" marR="5234" marT="5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Arial"/>
                        </a:rPr>
                        <a:t>3.03%</a:t>
                      </a:r>
                      <a:r>
                        <a:rPr lang="en-US" sz="1600" kern="10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宋体"/>
                        </a:rPr>
                        <a:t> 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234" marR="5234" marT="5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FF0000"/>
                          </a:solidFill>
                          <a:latin typeface="Calibri"/>
                          <a:ea typeface="宋体"/>
                          <a:cs typeface="Arial"/>
                        </a:rPr>
                        <a:t>9.03%</a:t>
                      </a:r>
                      <a:r>
                        <a:rPr lang="en-US" sz="1600" kern="100" dirty="0">
                          <a:solidFill>
                            <a:srgbClr val="FF0000"/>
                          </a:solidFill>
                          <a:latin typeface="Calibri"/>
                          <a:ea typeface="宋体"/>
                          <a:cs typeface="宋体"/>
                        </a:rPr>
                        <a:t> </a:t>
                      </a:r>
                      <a:endParaRPr lang="zh-CN" sz="16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234" marR="5234" marT="5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rgbClr val="FF0000"/>
                          </a:solidFill>
                          <a:latin typeface="Calibri"/>
                          <a:ea typeface="宋体"/>
                          <a:cs typeface="Arial"/>
                        </a:rPr>
                        <a:t>9.04%</a:t>
                      </a:r>
                      <a:r>
                        <a:rPr lang="en-US" sz="1600" kern="100">
                          <a:solidFill>
                            <a:srgbClr val="FF0000"/>
                          </a:solidFill>
                          <a:latin typeface="Calibri"/>
                          <a:ea typeface="宋体"/>
                          <a:cs typeface="宋体"/>
                        </a:rPr>
                        <a:t> 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234" marR="5234" marT="5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rgbClr val="FF0000"/>
                          </a:solidFill>
                          <a:latin typeface="Calibri"/>
                          <a:ea typeface="宋体"/>
                          <a:cs typeface="Arial"/>
                        </a:rPr>
                        <a:t>10.19%</a:t>
                      </a:r>
                      <a:r>
                        <a:rPr lang="en-US" sz="1600" kern="100">
                          <a:solidFill>
                            <a:srgbClr val="FF0000"/>
                          </a:solidFill>
                          <a:latin typeface="Calibri"/>
                          <a:ea typeface="宋体"/>
                          <a:cs typeface="宋体"/>
                        </a:rPr>
                        <a:t> 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234" marR="5234" marT="5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Arial"/>
                        </a:rPr>
                        <a:t>1.59%</a:t>
                      </a:r>
                      <a:r>
                        <a:rPr lang="en-US" sz="1600" kern="10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宋体"/>
                        </a:rPr>
                        <a:t> 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234" marR="5234" marT="5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9483"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zh-CN" sz="1600" b="1" kern="1200" dirty="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Arial"/>
                        </a:rPr>
                        <a:t>增速</a:t>
                      </a:r>
                      <a:r>
                        <a:rPr lang="zh-CN" sz="1600" b="1" kern="1200" dirty="0" smtClean="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Arial"/>
                        </a:rPr>
                        <a:t>变化</a:t>
                      </a:r>
                      <a:endParaRPr lang="en-US" altLang="zh-CN" sz="1600" b="1" kern="1200" dirty="0" smtClean="0">
                        <a:solidFill>
                          <a:srgbClr val="000000"/>
                        </a:solidFill>
                        <a:latin typeface="Calibri"/>
                        <a:ea typeface="宋体"/>
                        <a:cs typeface="Arial"/>
                      </a:endParaRPr>
                    </a:p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zh-CN" sz="1600" b="1" kern="1200" dirty="0" smtClean="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Arial"/>
                        </a:rPr>
                        <a:t>（百分点）</a:t>
                      </a:r>
                      <a:endParaRPr lang="zh-CN" sz="16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234" marR="5234" marT="5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Arial"/>
                        </a:rPr>
                        <a:t>-9.51 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234" marR="5234" marT="5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Arial"/>
                        </a:rPr>
                        <a:t>-2.88 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234" marR="5234" marT="5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rgbClr val="FF0000"/>
                          </a:solidFill>
                          <a:latin typeface="Calibri"/>
                          <a:ea typeface="宋体"/>
                          <a:cs typeface="Arial"/>
                        </a:rPr>
                        <a:t>+3.81 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234" marR="5234" marT="5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Arial"/>
                        </a:rPr>
                        <a:t>-0.25 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234" marR="5234" marT="5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Arial"/>
                        </a:rPr>
                        <a:t>-6.42 </a:t>
                      </a:r>
                      <a:endParaRPr lang="zh-CN" sz="16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234" marR="5234" marT="5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42873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u"/>
            </a:pPr>
            <a:r>
              <a:rPr lang="zh-CN" altLang="en-US" sz="4000" b="1" dirty="0" smtClean="0"/>
              <a:t>分类排名企业规模持续</a:t>
            </a:r>
            <a:r>
              <a:rPr lang="zh-CN" altLang="en-US" sz="4000" b="1" dirty="0" smtClean="0"/>
              <a:t>增长</a:t>
            </a:r>
            <a:endParaRPr lang="zh-CN" altLang="en-US" sz="4000" b="1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1785926"/>
            <a:ext cx="3714807" cy="4286280"/>
          </a:xfrm>
          <a:prstGeom prst="rect">
            <a:avLst/>
          </a:prstGeom>
        </p:spPr>
      </p:pic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4000496" y="1785925"/>
          <a:ext cx="5000661" cy="4286280"/>
        </p:xfrm>
        <a:graphic>
          <a:graphicData uri="http://schemas.openxmlformats.org/drawingml/2006/table">
            <a:tbl>
              <a:tblPr/>
              <a:tblGrid>
                <a:gridCol w="1343461"/>
                <a:gridCol w="895641"/>
                <a:gridCol w="895641"/>
                <a:gridCol w="970277"/>
                <a:gridCol w="895641"/>
              </a:tblGrid>
              <a:tr h="857256">
                <a:tc>
                  <a:txBody>
                    <a:bodyPr/>
                    <a:lstStyle/>
                    <a:p>
                      <a:pPr algn="ctr"/>
                      <a:endParaRPr lang="zh-CN" sz="1800" kern="100" dirty="0">
                        <a:latin typeface="+mn-ea"/>
                        <a:ea typeface="+mn-ea"/>
                      </a:endParaRPr>
                    </a:p>
                  </a:txBody>
                  <a:tcPr marL="7281" marR="7281" marT="7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latin typeface="+mn-ea"/>
                          <a:ea typeface="+mn-ea"/>
                          <a:cs typeface="宋体"/>
                        </a:rPr>
                        <a:t>非</a:t>
                      </a:r>
                      <a:r>
                        <a:rPr lang="zh-CN" sz="1800" b="1" kern="100" dirty="0" smtClean="0">
                          <a:latin typeface="+mn-ea"/>
                          <a:ea typeface="+mn-ea"/>
                          <a:cs typeface="宋体"/>
                        </a:rPr>
                        <a:t>棉纱</a:t>
                      </a:r>
                      <a:endParaRPr lang="en-US" altLang="zh-CN" sz="1800" b="1" kern="100" dirty="0" smtClean="0">
                        <a:latin typeface="+mn-ea"/>
                        <a:ea typeface="+mn-ea"/>
                        <a:cs typeface="宋体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800" b="1" kern="100" dirty="0" smtClean="0">
                          <a:latin typeface="+mn-ea"/>
                          <a:ea typeface="+mn-ea"/>
                          <a:cs typeface="Times New Roman"/>
                        </a:rPr>
                        <a:t>（</a:t>
                      </a:r>
                      <a:r>
                        <a:rPr lang="en-US" altLang="zh-CN" sz="1800" b="1" kern="100" dirty="0" smtClean="0">
                          <a:latin typeface="+mn-ea"/>
                          <a:ea typeface="+mn-ea"/>
                          <a:cs typeface="Times New Roman"/>
                        </a:rPr>
                        <a:t>30</a:t>
                      </a:r>
                      <a:r>
                        <a:rPr lang="zh-CN" altLang="en-US" sz="1800" b="1" kern="100" dirty="0" smtClean="0">
                          <a:latin typeface="+mn-ea"/>
                          <a:ea typeface="+mn-ea"/>
                          <a:cs typeface="Times New Roman"/>
                        </a:rPr>
                        <a:t>户）</a:t>
                      </a:r>
                      <a:endParaRPr lang="zh-CN" sz="18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7281" marR="7281" marT="7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latin typeface="+mn-ea"/>
                          <a:ea typeface="+mn-ea"/>
                          <a:cs typeface="宋体"/>
                        </a:rPr>
                        <a:t>色</a:t>
                      </a:r>
                      <a:r>
                        <a:rPr lang="zh-CN" sz="1800" b="1" kern="100" dirty="0" smtClean="0">
                          <a:latin typeface="+mn-ea"/>
                          <a:ea typeface="+mn-ea"/>
                          <a:cs typeface="宋体"/>
                        </a:rPr>
                        <a:t>纺纱</a:t>
                      </a:r>
                      <a:endParaRPr lang="en-US" altLang="zh-CN" sz="1800" b="1" kern="100" dirty="0" smtClean="0">
                        <a:latin typeface="+mn-ea"/>
                        <a:ea typeface="+mn-ea"/>
                        <a:cs typeface="宋体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1" kern="100" dirty="0" smtClean="0">
                          <a:latin typeface="+mn-ea"/>
                          <a:ea typeface="+mn-ea"/>
                          <a:cs typeface="Times New Roman"/>
                        </a:rPr>
                        <a:t>（</a:t>
                      </a:r>
                      <a:r>
                        <a:rPr lang="en-US" altLang="zh-CN" sz="1800" b="1" kern="100" dirty="0" smtClean="0">
                          <a:latin typeface="+mn-ea"/>
                          <a:ea typeface="+mn-ea"/>
                          <a:cs typeface="Times New Roman"/>
                        </a:rPr>
                        <a:t>10</a:t>
                      </a:r>
                      <a:r>
                        <a:rPr lang="zh-CN" altLang="en-US" sz="1800" b="1" kern="100" dirty="0" smtClean="0">
                          <a:latin typeface="+mn-ea"/>
                          <a:ea typeface="+mn-ea"/>
                          <a:cs typeface="Times New Roman"/>
                        </a:rPr>
                        <a:t>户）</a:t>
                      </a:r>
                      <a:endParaRPr lang="zh-CN" altLang="en-US" sz="1800" kern="100" dirty="0" smtClean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7281" marR="7281" marT="7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dirty="0" smtClean="0">
                          <a:latin typeface="+mn-ea"/>
                          <a:ea typeface="+mn-ea"/>
                          <a:cs typeface="宋体"/>
                        </a:rPr>
                        <a:t>色织布</a:t>
                      </a:r>
                      <a:endParaRPr lang="en-US" altLang="zh-CN" sz="1800" b="1" kern="100" dirty="0" smtClean="0">
                        <a:latin typeface="+mn-ea"/>
                        <a:ea typeface="+mn-ea"/>
                        <a:cs typeface="宋体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1" kern="100" dirty="0" smtClean="0">
                          <a:latin typeface="+mn-ea"/>
                          <a:ea typeface="+mn-ea"/>
                          <a:cs typeface="Times New Roman"/>
                        </a:rPr>
                        <a:t>（</a:t>
                      </a:r>
                      <a:r>
                        <a:rPr lang="en-US" altLang="zh-CN" sz="1800" b="1" kern="100" dirty="0" smtClean="0">
                          <a:latin typeface="+mn-ea"/>
                          <a:ea typeface="+mn-ea"/>
                          <a:cs typeface="Times New Roman"/>
                        </a:rPr>
                        <a:t>10</a:t>
                      </a:r>
                      <a:r>
                        <a:rPr lang="zh-CN" altLang="en-US" sz="1800" b="1" kern="100" dirty="0" smtClean="0">
                          <a:latin typeface="+mn-ea"/>
                          <a:ea typeface="+mn-ea"/>
                          <a:cs typeface="Times New Roman"/>
                        </a:rPr>
                        <a:t>户）</a:t>
                      </a:r>
                      <a:endParaRPr lang="zh-CN" altLang="en-US" sz="1800" kern="100" dirty="0" smtClean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7281" marR="7281" marT="7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dirty="0" smtClean="0">
                          <a:latin typeface="+mn-ea"/>
                          <a:ea typeface="+mn-ea"/>
                          <a:cs typeface="宋体"/>
                        </a:rPr>
                        <a:t>牛仔布</a:t>
                      </a:r>
                      <a:endParaRPr lang="en-US" altLang="zh-CN" sz="1800" b="1" kern="100" dirty="0" smtClean="0">
                        <a:latin typeface="+mn-ea"/>
                        <a:ea typeface="+mn-ea"/>
                        <a:cs typeface="宋体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1" kern="100" dirty="0" smtClean="0">
                          <a:latin typeface="+mn-ea"/>
                          <a:ea typeface="+mn-ea"/>
                          <a:cs typeface="Times New Roman"/>
                        </a:rPr>
                        <a:t>（</a:t>
                      </a:r>
                      <a:r>
                        <a:rPr lang="en-US" altLang="zh-CN" sz="1800" b="1" kern="100" dirty="0" smtClean="0">
                          <a:latin typeface="+mn-ea"/>
                          <a:ea typeface="+mn-ea"/>
                          <a:cs typeface="Times New Roman"/>
                        </a:rPr>
                        <a:t>10</a:t>
                      </a:r>
                      <a:r>
                        <a:rPr lang="zh-CN" altLang="en-US" sz="1800" b="1" kern="100" dirty="0" smtClean="0">
                          <a:latin typeface="+mn-ea"/>
                          <a:ea typeface="+mn-ea"/>
                          <a:cs typeface="Times New Roman"/>
                        </a:rPr>
                        <a:t>户）</a:t>
                      </a:r>
                      <a:endParaRPr lang="zh-CN" altLang="en-US" sz="1800" kern="100" dirty="0" smtClean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7281" marR="7281" marT="7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72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latin typeface="+mn-ea"/>
                          <a:ea typeface="+mn-ea"/>
                          <a:cs typeface="宋体"/>
                        </a:rPr>
                        <a:t>产量</a:t>
                      </a:r>
                      <a:r>
                        <a:rPr lang="zh-CN" sz="1800" b="1" kern="100" dirty="0" smtClean="0">
                          <a:latin typeface="+mn-ea"/>
                          <a:ea typeface="+mn-ea"/>
                          <a:cs typeface="宋体"/>
                        </a:rPr>
                        <a:t>合计</a:t>
                      </a:r>
                      <a:endParaRPr lang="en-US" altLang="zh-CN" sz="1800" b="1" kern="100" dirty="0" smtClean="0">
                        <a:latin typeface="+mn-ea"/>
                        <a:ea typeface="+mn-ea"/>
                        <a:cs typeface="宋体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dirty="0" smtClean="0">
                          <a:latin typeface="+mn-ea"/>
                          <a:ea typeface="+mn-ea"/>
                          <a:cs typeface="宋体"/>
                        </a:rPr>
                        <a:t>（</a:t>
                      </a:r>
                      <a:r>
                        <a:rPr lang="zh-CN" sz="1800" b="1" kern="100" dirty="0">
                          <a:latin typeface="+mn-ea"/>
                          <a:ea typeface="+mn-ea"/>
                          <a:cs typeface="宋体"/>
                        </a:rPr>
                        <a:t>万吨</a:t>
                      </a:r>
                      <a:r>
                        <a:rPr lang="en-US" sz="1800" b="1" kern="100" dirty="0">
                          <a:latin typeface="+mn-ea"/>
                          <a:ea typeface="+mn-ea"/>
                          <a:cs typeface="宋体"/>
                        </a:rPr>
                        <a:t>/</a:t>
                      </a:r>
                      <a:r>
                        <a:rPr lang="zh-CN" sz="1800" b="1" kern="100" dirty="0">
                          <a:latin typeface="+mn-ea"/>
                          <a:ea typeface="+mn-ea"/>
                          <a:cs typeface="宋体"/>
                        </a:rPr>
                        <a:t>亿米）</a:t>
                      </a:r>
                      <a:endParaRPr lang="zh-CN" sz="18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7281" marR="7281" marT="7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latin typeface="+mn-ea"/>
                          <a:ea typeface="+mn-ea"/>
                          <a:cs typeface="宋体"/>
                        </a:rPr>
                        <a:t>230</a:t>
                      </a:r>
                      <a:endParaRPr lang="zh-CN" sz="18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7281" marR="7281" marT="7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latin typeface="+mn-ea"/>
                          <a:ea typeface="+mn-ea"/>
                          <a:cs typeface="宋体"/>
                        </a:rPr>
                        <a:t>90</a:t>
                      </a:r>
                      <a:endParaRPr lang="zh-CN" sz="18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7281" marR="7281" marT="7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latin typeface="+mn-ea"/>
                          <a:ea typeface="+mn-ea"/>
                          <a:cs typeface="宋体"/>
                        </a:rPr>
                        <a:t>12</a:t>
                      </a:r>
                      <a:endParaRPr lang="zh-CN" sz="1800" kern="10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7281" marR="7281" marT="7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latin typeface="+mn-ea"/>
                          <a:ea typeface="+mn-ea"/>
                          <a:cs typeface="宋体"/>
                        </a:rPr>
                        <a:t>6</a:t>
                      </a:r>
                      <a:endParaRPr lang="zh-CN" sz="1800" kern="10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7281" marR="7281" marT="7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72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latin typeface="+mn-ea"/>
                          <a:ea typeface="+mn-ea"/>
                          <a:cs typeface="宋体"/>
                        </a:rPr>
                        <a:t>主营</a:t>
                      </a:r>
                      <a:r>
                        <a:rPr lang="zh-CN" sz="1800" b="1" kern="100" dirty="0" smtClean="0">
                          <a:latin typeface="+mn-ea"/>
                          <a:ea typeface="+mn-ea"/>
                          <a:cs typeface="宋体"/>
                        </a:rPr>
                        <a:t>收入</a:t>
                      </a:r>
                      <a:endParaRPr lang="en-US" altLang="zh-CN" sz="1800" b="1" kern="100" dirty="0" smtClean="0">
                        <a:latin typeface="+mn-ea"/>
                        <a:ea typeface="+mn-ea"/>
                        <a:cs typeface="宋体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dirty="0" smtClean="0">
                          <a:latin typeface="+mn-ea"/>
                          <a:ea typeface="+mn-ea"/>
                          <a:cs typeface="宋体"/>
                        </a:rPr>
                        <a:t>合计</a:t>
                      </a:r>
                      <a:r>
                        <a:rPr lang="zh-CN" sz="1800" b="1" kern="100" dirty="0">
                          <a:latin typeface="+mn-ea"/>
                          <a:ea typeface="+mn-ea"/>
                          <a:cs typeface="宋体"/>
                        </a:rPr>
                        <a:t>（亿元）</a:t>
                      </a:r>
                      <a:endParaRPr lang="zh-CN" sz="18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7281" marR="7281" marT="7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latin typeface="+mn-ea"/>
                          <a:ea typeface="+mn-ea"/>
                          <a:cs typeface="宋体"/>
                        </a:rPr>
                        <a:t>800</a:t>
                      </a:r>
                      <a:endParaRPr lang="zh-CN" sz="1800" kern="10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7281" marR="7281" marT="7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latin typeface="+mn-ea"/>
                          <a:ea typeface="+mn-ea"/>
                          <a:cs typeface="宋体"/>
                        </a:rPr>
                        <a:t>300</a:t>
                      </a:r>
                      <a:endParaRPr lang="zh-CN" sz="18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7281" marR="7281" marT="7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latin typeface="+mn-ea"/>
                          <a:ea typeface="+mn-ea"/>
                          <a:cs typeface="宋体"/>
                        </a:rPr>
                        <a:t>500</a:t>
                      </a:r>
                      <a:endParaRPr lang="zh-CN" sz="18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7281" marR="7281" marT="7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latin typeface="+mn-ea"/>
                          <a:ea typeface="+mn-ea"/>
                          <a:cs typeface="宋体"/>
                        </a:rPr>
                        <a:t>200</a:t>
                      </a:r>
                      <a:endParaRPr lang="zh-CN" sz="1800" kern="10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7281" marR="7281" marT="7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72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>
                          <a:latin typeface="+mn-ea"/>
                          <a:ea typeface="+mn-ea"/>
                          <a:cs typeface="宋体"/>
                        </a:rPr>
                        <a:t>同比增速</a:t>
                      </a:r>
                      <a:endParaRPr lang="zh-CN" sz="1800" kern="10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7281" marR="7281" marT="7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latin typeface="+mn-ea"/>
                          <a:ea typeface="+mn-ea"/>
                          <a:cs typeface="宋体"/>
                        </a:rPr>
                        <a:t>29%</a:t>
                      </a:r>
                      <a:endParaRPr lang="zh-CN" sz="18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7281" marR="7281" marT="7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latin typeface="+mn-ea"/>
                          <a:ea typeface="+mn-ea"/>
                          <a:cs typeface="宋体"/>
                        </a:rPr>
                        <a:t>5%</a:t>
                      </a:r>
                      <a:endParaRPr lang="zh-CN" sz="18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7281" marR="7281" marT="7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latin typeface="+mn-ea"/>
                          <a:ea typeface="+mn-ea"/>
                          <a:cs typeface="宋体"/>
                        </a:rPr>
                        <a:t>6%</a:t>
                      </a:r>
                      <a:endParaRPr lang="zh-CN" sz="18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7281" marR="7281" marT="7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latin typeface="+mn-ea"/>
                          <a:ea typeface="+mn-ea"/>
                          <a:cs typeface="宋体"/>
                        </a:rPr>
                        <a:t>16%</a:t>
                      </a:r>
                      <a:endParaRPr lang="zh-CN" sz="1800" kern="10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7281" marR="7281" marT="7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72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dirty="0" smtClean="0">
                          <a:latin typeface="+mn-ea"/>
                          <a:ea typeface="+mn-ea"/>
                          <a:cs typeface="宋体"/>
                        </a:rPr>
                        <a:t>增速变化</a:t>
                      </a:r>
                      <a:endParaRPr lang="en-US" altLang="zh-CN" sz="1800" b="1" kern="100" dirty="0" smtClean="0">
                        <a:latin typeface="+mn-ea"/>
                        <a:ea typeface="+mn-ea"/>
                        <a:cs typeface="宋体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dirty="0" smtClean="0">
                          <a:latin typeface="+mn-ea"/>
                          <a:ea typeface="+mn-ea"/>
                          <a:cs typeface="宋体"/>
                        </a:rPr>
                        <a:t>（</a:t>
                      </a:r>
                      <a:r>
                        <a:rPr lang="zh-CN" sz="1800" b="1" kern="100" dirty="0">
                          <a:latin typeface="+mn-ea"/>
                          <a:ea typeface="+mn-ea"/>
                          <a:cs typeface="宋体"/>
                        </a:rPr>
                        <a:t>百分点）</a:t>
                      </a:r>
                      <a:endParaRPr lang="zh-CN" sz="18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7281" marR="7281" marT="7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latin typeface="+mn-ea"/>
                          <a:ea typeface="+mn-ea"/>
                          <a:cs typeface="宋体"/>
                        </a:rPr>
                        <a:t>16.43</a:t>
                      </a:r>
                      <a:endParaRPr lang="zh-CN" sz="1800" kern="10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7281" marR="7281" marT="7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latin typeface="+mn-ea"/>
                          <a:ea typeface="+mn-ea"/>
                          <a:cs typeface="宋体"/>
                        </a:rPr>
                        <a:t>-11.12</a:t>
                      </a:r>
                      <a:endParaRPr lang="zh-CN" sz="1800" kern="10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7281" marR="7281" marT="7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latin typeface="+mn-ea"/>
                          <a:ea typeface="+mn-ea"/>
                          <a:cs typeface="宋体"/>
                        </a:rPr>
                        <a:t>-1.99</a:t>
                      </a:r>
                      <a:endParaRPr lang="zh-CN" sz="18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7281" marR="7281" marT="7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latin typeface="+mn-ea"/>
                          <a:ea typeface="+mn-ea"/>
                          <a:cs typeface="宋体"/>
                        </a:rPr>
                        <a:t>2.76</a:t>
                      </a:r>
                      <a:endParaRPr lang="zh-CN" sz="18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7281" marR="7281" marT="728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42910" y="357166"/>
            <a:ext cx="7772400" cy="1214446"/>
          </a:xfrm>
        </p:spPr>
        <p:txBody>
          <a:bodyPr/>
          <a:lstStyle/>
          <a:p>
            <a:r>
              <a:rPr lang="zh-CN" altLang="en-US" b="1" dirty="0" smtClean="0">
                <a:latin typeface="+mn-ea"/>
              </a:rPr>
              <a:t>三、</a:t>
            </a:r>
            <a:r>
              <a:rPr lang="zh-CN" altLang="en-US" b="1" dirty="0" smtClean="0"/>
              <a:t>主要影响因素分析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71472" y="1714488"/>
            <a:ext cx="7858180" cy="571504"/>
          </a:xfrm>
        </p:spPr>
        <p:txBody>
          <a:bodyPr>
            <a:noAutofit/>
          </a:bodyPr>
          <a:lstStyle/>
          <a:p>
            <a:pPr algn="l"/>
            <a:r>
              <a:rPr lang="en-US" sz="2400" b="1" dirty="0" smtClean="0">
                <a:solidFill>
                  <a:schemeClr val="tx1"/>
                </a:solidFill>
              </a:rPr>
              <a:t>1</a:t>
            </a:r>
            <a:r>
              <a:rPr lang="zh-CN" altLang="en-US" sz="2400" b="1" dirty="0" smtClean="0">
                <a:solidFill>
                  <a:schemeClr val="tx1"/>
                </a:solidFill>
              </a:rPr>
              <a:t>、生产性收入</a:t>
            </a:r>
            <a:r>
              <a:rPr lang="zh-CN" altLang="en-US" sz="2400" b="1" dirty="0" smtClean="0">
                <a:solidFill>
                  <a:schemeClr val="tx1"/>
                </a:solidFill>
              </a:rPr>
              <a:t>变化</a:t>
            </a:r>
            <a:endParaRPr lang="zh-CN" altLang="en-US" sz="2400" dirty="0" smtClean="0">
              <a:solidFill>
                <a:schemeClr val="tx1"/>
              </a:solidFill>
            </a:endParaRPr>
          </a:p>
        </p:txBody>
      </p:sp>
      <p:graphicFrame>
        <p:nvGraphicFramePr>
          <p:cNvPr id="5" name="图示 4"/>
          <p:cNvGraphicFramePr/>
          <p:nvPr/>
        </p:nvGraphicFramePr>
        <p:xfrm>
          <a:off x="285720" y="2000240"/>
          <a:ext cx="8286808" cy="4643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71472" y="1500174"/>
            <a:ext cx="7858180" cy="642942"/>
          </a:xfrm>
        </p:spPr>
        <p:txBody>
          <a:bodyPr>
            <a:noAutofit/>
          </a:bodyPr>
          <a:lstStyle/>
          <a:p>
            <a:pPr algn="l"/>
            <a:r>
              <a:rPr lang="en-US" sz="2400" b="1" dirty="0" smtClean="0">
                <a:solidFill>
                  <a:schemeClr val="tx1"/>
                </a:solidFill>
              </a:rPr>
              <a:t>2</a:t>
            </a:r>
            <a:r>
              <a:rPr lang="zh-CN" altLang="en-US" sz="2400" b="1" dirty="0" smtClean="0">
                <a:solidFill>
                  <a:schemeClr val="tx1"/>
                </a:solidFill>
              </a:rPr>
              <a:t>、贸易性收入变化</a:t>
            </a:r>
            <a:r>
              <a:rPr lang="zh-CN" altLang="en-US" sz="2400" b="1" dirty="0" smtClean="0">
                <a:solidFill>
                  <a:schemeClr val="tx1"/>
                </a:solidFill>
              </a:rPr>
              <a:t>分析</a:t>
            </a:r>
            <a:endParaRPr lang="zh-CN" altLang="en-US" sz="2400" dirty="0" smtClean="0">
              <a:solidFill>
                <a:schemeClr val="tx1"/>
              </a:solidFill>
            </a:endParaRPr>
          </a:p>
        </p:txBody>
      </p:sp>
      <p:graphicFrame>
        <p:nvGraphicFramePr>
          <p:cNvPr id="5" name="图示 4"/>
          <p:cNvGraphicFramePr/>
          <p:nvPr/>
        </p:nvGraphicFramePr>
        <p:xfrm>
          <a:off x="571472" y="2214554"/>
          <a:ext cx="785818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标题 1"/>
          <p:cNvSpPr>
            <a:spLocks noGrp="1"/>
          </p:cNvSpPr>
          <p:nvPr>
            <p:ph type="ctrTitle"/>
          </p:nvPr>
        </p:nvSpPr>
        <p:spPr>
          <a:xfrm>
            <a:off x="642910" y="357166"/>
            <a:ext cx="7772400" cy="1214446"/>
          </a:xfrm>
        </p:spPr>
        <p:txBody>
          <a:bodyPr/>
          <a:lstStyle/>
          <a:p>
            <a:r>
              <a:rPr lang="zh-CN" altLang="en-US" b="1" dirty="0" smtClean="0">
                <a:latin typeface="+mn-ea"/>
              </a:rPr>
              <a:t>三、</a:t>
            </a:r>
            <a:r>
              <a:rPr lang="zh-CN" altLang="en-US" b="1" dirty="0" smtClean="0"/>
              <a:t>主要影响因素分析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42910" y="2000240"/>
            <a:ext cx="7429552" cy="1500198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 dirty="0" smtClean="0">
                <a:solidFill>
                  <a:schemeClr val="tx1"/>
                </a:solidFill>
                <a:latin typeface="+mn-ea"/>
              </a:rPr>
              <a:t>截至</a:t>
            </a:r>
            <a:r>
              <a:rPr lang="en-US" sz="2400" dirty="0" smtClean="0">
                <a:solidFill>
                  <a:schemeClr val="tx1"/>
                </a:solidFill>
                <a:latin typeface="+mn-ea"/>
              </a:rPr>
              <a:t>2018</a:t>
            </a:r>
            <a:r>
              <a:rPr lang="zh-CN" altLang="en-US" sz="2400" dirty="0" smtClean="0">
                <a:solidFill>
                  <a:schemeClr val="tx1"/>
                </a:solidFill>
                <a:latin typeface="+mn-ea"/>
              </a:rPr>
              <a:t>年，百强企业中</a:t>
            </a:r>
            <a:r>
              <a:rPr lang="en-US" sz="2400" dirty="0" smtClean="0">
                <a:solidFill>
                  <a:schemeClr val="tx1"/>
                </a:solidFill>
                <a:latin typeface="+mn-ea"/>
              </a:rPr>
              <a:t>50%</a:t>
            </a:r>
            <a:r>
              <a:rPr lang="zh-CN" altLang="en-US" sz="2400" dirty="0" smtClean="0">
                <a:solidFill>
                  <a:schemeClr val="tx1"/>
                </a:solidFill>
                <a:latin typeface="+mn-ea"/>
              </a:rPr>
              <a:t>以上的企业以集团公司的形式参与排名</a:t>
            </a:r>
            <a:r>
              <a:rPr lang="zh-CN" altLang="en-US" sz="2400" dirty="0" smtClean="0">
                <a:solidFill>
                  <a:schemeClr val="tx1"/>
                </a:solidFill>
                <a:latin typeface="+mn-ea"/>
              </a:rPr>
              <a:t>。</a:t>
            </a:r>
            <a:endParaRPr lang="zh-CN" altLang="en-US" sz="2400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" name="标题 1"/>
          <p:cNvSpPr>
            <a:spLocks noGrp="1"/>
          </p:cNvSpPr>
          <p:nvPr>
            <p:ph type="ctrTitle"/>
          </p:nvPr>
        </p:nvSpPr>
        <p:spPr>
          <a:xfrm>
            <a:off x="642910" y="357166"/>
            <a:ext cx="7772400" cy="1214446"/>
          </a:xfrm>
        </p:spPr>
        <p:txBody>
          <a:bodyPr/>
          <a:lstStyle/>
          <a:p>
            <a:r>
              <a:rPr lang="zh-CN" altLang="en-US" b="1" dirty="0" smtClean="0">
                <a:latin typeface="+mn-ea"/>
              </a:rPr>
              <a:t>三、</a:t>
            </a:r>
            <a:r>
              <a:rPr lang="zh-CN" altLang="en-US" b="1" dirty="0" smtClean="0"/>
              <a:t>主要影响因素分析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571472" y="1500174"/>
            <a:ext cx="43529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sz="2400" b="1" dirty="0" smtClean="0">
                <a:latin typeface="+mn-ea"/>
              </a:rPr>
              <a:t>3</a:t>
            </a:r>
            <a:r>
              <a:rPr lang="zh-CN" altLang="en-US" sz="2400" b="1" dirty="0" smtClean="0">
                <a:latin typeface="+mn-ea"/>
              </a:rPr>
              <a:t>、集团公司合并报表</a:t>
            </a:r>
            <a:endParaRPr lang="zh-CN" altLang="en-US" sz="2400" dirty="0" smtClean="0">
              <a:latin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71472" y="3286124"/>
            <a:ext cx="31245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/>
              <a:t>4</a:t>
            </a:r>
            <a:r>
              <a:rPr lang="zh-CN" altLang="en-US" sz="2400" b="1" dirty="0" smtClean="0"/>
              <a:t>、数据填报的规范性</a:t>
            </a:r>
            <a:endParaRPr lang="zh-CN" altLang="en-US" sz="2400" dirty="0"/>
          </a:p>
        </p:txBody>
      </p:sp>
      <p:sp>
        <p:nvSpPr>
          <p:cNvPr id="8" name="矩形 7"/>
          <p:cNvSpPr/>
          <p:nvPr/>
        </p:nvSpPr>
        <p:spPr>
          <a:xfrm>
            <a:off x="714348" y="3786190"/>
            <a:ext cx="72152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/>
              <a:t>是否据实准确</a:t>
            </a:r>
            <a:r>
              <a:rPr lang="zh-CN" altLang="en-US" sz="2400" dirty="0" smtClean="0"/>
              <a:t>填写四类分项</a:t>
            </a:r>
            <a:r>
              <a:rPr lang="zh-CN" altLang="en-US" sz="2400" dirty="0" smtClean="0"/>
              <a:t>收入。</a:t>
            </a:r>
            <a:endParaRPr lang="zh-CN" altLang="en-US" sz="2400" dirty="0"/>
          </a:p>
        </p:txBody>
      </p:sp>
      <p:pic>
        <p:nvPicPr>
          <p:cNvPr id="110" name="图片 10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62" y="4500570"/>
            <a:ext cx="5334462" cy="19508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527</TotalTime>
  <Words>673</Words>
  <PresentationFormat>全屏显示(4:3)</PresentationFormat>
  <Paragraphs>216</Paragraphs>
  <Slides>14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15" baseType="lpstr">
      <vt:lpstr>Office 主题</vt:lpstr>
      <vt:lpstr>2018年 棉纺织行业主营业务收入 百强企业分析</vt:lpstr>
      <vt:lpstr>1、企业类型 2、区域分布 3、总体规模</vt:lpstr>
      <vt:lpstr>百强企业类型</vt:lpstr>
      <vt:lpstr>企业区域分布</vt:lpstr>
      <vt:lpstr>企业生产规模（纺纱）</vt:lpstr>
      <vt:lpstr>企业生产规模（织造）</vt:lpstr>
      <vt:lpstr>  1、两极分化趋势明显 2、纺织生产性收入占比九成 3、超百亿企业合计收入占比近半 4、分类排名企业规模持续增长  </vt:lpstr>
      <vt:lpstr>两极分化趋势明显</vt:lpstr>
      <vt:lpstr>纺织生产性收入占比九成</vt:lpstr>
      <vt:lpstr>幻灯片 10</vt:lpstr>
      <vt:lpstr>分类排名企业规模持续增长</vt:lpstr>
      <vt:lpstr>三、主要影响因素分析</vt:lpstr>
      <vt:lpstr>三、主要影响因素分析</vt:lpstr>
      <vt:lpstr>三、主要影响因素分析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2017年 中国棉纺织行业主营收入 排名结果分析</dc:title>
  <dc:creator>Amanda</dc:creator>
  <cp:lastModifiedBy>Amanda</cp:lastModifiedBy>
  <cp:revision>175</cp:revision>
  <dcterms:created xsi:type="dcterms:W3CDTF">2018-05-09T08:01:05Z</dcterms:created>
  <dcterms:modified xsi:type="dcterms:W3CDTF">2019-06-17T03:26:35Z</dcterms:modified>
</cp:coreProperties>
</file>